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3" r:id="rId3"/>
    <p:sldId id="267" r:id="rId4"/>
    <p:sldId id="265" r:id="rId5"/>
    <p:sldId id="26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1D4C679-E017-4598-9927-943020495C14}" v="2" dt="2021-11-25T20:35:30.9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ice Parsey" userId="723d50f5-80d7-4f4c-ac29-1177f5bdcb7d" providerId="ADAL" clId="{C1D4C679-E017-4598-9927-943020495C14}"/>
    <pc:docChg chg="addSld modSld">
      <pc:chgData name="Janice Parsey" userId="723d50f5-80d7-4f4c-ac29-1177f5bdcb7d" providerId="ADAL" clId="{C1D4C679-E017-4598-9927-943020495C14}" dt="2021-11-25T20:36:59.680" v="43" actId="114"/>
      <pc:docMkLst>
        <pc:docMk/>
      </pc:docMkLst>
      <pc:sldChg chg="modSp add mod">
        <pc:chgData name="Janice Parsey" userId="723d50f5-80d7-4f4c-ac29-1177f5bdcb7d" providerId="ADAL" clId="{C1D4C679-E017-4598-9927-943020495C14}" dt="2021-11-25T20:36:18.373" v="38" actId="114"/>
        <pc:sldMkLst>
          <pc:docMk/>
          <pc:sldMk cId="2261384141" sldId="265"/>
        </pc:sldMkLst>
        <pc:spChg chg="mod">
          <ac:chgData name="Janice Parsey" userId="723d50f5-80d7-4f4c-ac29-1177f5bdcb7d" providerId="ADAL" clId="{C1D4C679-E017-4598-9927-943020495C14}" dt="2021-11-25T20:36:18.373" v="38" actId="114"/>
          <ac:spMkLst>
            <pc:docMk/>
            <pc:sldMk cId="2261384141" sldId="265"/>
            <ac:spMk id="2" creationId="{C7F79C57-E681-4474-89A8-A507DAA1A264}"/>
          </ac:spMkLst>
        </pc:spChg>
        <pc:spChg chg="mod">
          <ac:chgData name="Janice Parsey" userId="723d50f5-80d7-4f4c-ac29-1177f5bdcb7d" providerId="ADAL" clId="{C1D4C679-E017-4598-9927-943020495C14}" dt="2021-11-25T20:36:00.807" v="35" actId="21"/>
          <ac:spMkLst>
            <pc:docMk/>
            <pc:sldMk cId="2261384141" sldId="265"/>
            <ac:spMk id="4" creationId="{A3C291F7-A23B-4668-A8FC-43405C01A35D}"/>
          </ac:spMkLst>
        </pc:spChg>
      </pc:sldChg>
      <pc:sldChg chg="modSp add mod">
        <pc:chgData name="Janice Parsey" userId="723d50f5-80d7-4f4c-ac29-1177f5bdcb7d" providerId="ADAL" clId="{C1D4C679-E017-4598-9927-943020495C14}" dt="2021-11-25T20:36:59.680" v="43" actId="114"/>
        <pc:sldMkLst>
          <pc:docMk/>
          <pc:sldMk cId="784371706" sldId="266"/>
        </pc:sldMkLst>
        <pc:spChg chg="mod">
          <ac:chgData name="Janice Parsey" userId="723d50f5-80d7-4f4c-ac29-1177f5bdcb7d" providerId="ADAL" clId="{C1D4C679-E017-4598-9927-943020495C14}" dt="2021-11-25T20:36:59.680" v="43" actId="114"/>
          <ac:spMkLst>
            <pc:docMk/>
            <pc:sldMk cId="784371706" sldId="266"/>
            <ac:spMk id="2" creationId="{C7F79C57-E681-4474-89A8-A507DAA1A264}"/>
          </ac:spMkLst>
        </pc:spChg>
        <pc:spChg chg="mod">
          <ac:chgData name="Janice Parsey" userId="723d50f5-80d7-4f4c-ac29-1177f5bdcb7d" providerId="ADAL" clId="{C1D4C679-E017-4598-9927-943020495C14}" dt="2021-11-25T20:36:44.799" v="40" actId="21"/>
          <ac:spMkLst>
            <pc:docMk/>
            <pc:sldMk cId="784371706" sldId="266"/>
            <ac:spMk id="4" creationId="{A3C291F7-A23B-4668-A8FC-43405C01A35D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FC83E-61DA-4845-B589-0B39A6EB53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954A1B-98A4-4853-A4F6-0167E753FF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C3DD6E-E89F-40A4-96DA-70B8A754E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226E7-7B0A-402D-89D6-C9A952DA1658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D33417-67A5-4C93-8581-58C7B945C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F74DCA-993E-4E67-854A-2F03532D8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D0AC1-CAAB-45AB-A83B-4392EAEA6F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7815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28738-672E-4095-98A0-9DDD14A2B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01DD20-3AD6-48E0-863F-6F33ACC697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6087D2-098E-4699-9C56-0FCBC0BB7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226E7-7B0A-402D-89D6-C9A952DA1658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A18676-C202-4048-943D-0FE3CAFC1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15C9F5-1A0D-4A73-8F07-5A7C10B13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D0AC1-CAAB-45AB-A83B-4392EAEA6F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2127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BEC77C-8713-4A52-A957-BCB059B70F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721086-8740-46B1-96B5-23D00743A6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AC7BE4-673E-4A49-AEE7-5F9D67794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226E7-7B0A-402D-89D6-C9A952DA1658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DA3AE4-05B5-44CC-87A6-4FEC096D6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B72F13-1BCE-4D2F-9A06-A5CD2983E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D0AC1-CAAB-45AB-A83B-4392EAEA6F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87811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A68DE-EF39-4C7C-A277-67AAA6643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287691-F392-47E1-BEFB-1431171C38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5A875C-F267-40CD-95B9-BCB1CF3DC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226E7-7B0A-402D-89D6-C9A952DA1658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F7B62D-5E23-468B-AC96-49F812D48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47D877-2E53-45B2-A7A2-2282EBAE9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D0AC1-CAAB-45AB-A83B-4392EAEA6F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0810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DC8B9-37F6-4D80-85DC-6AD8A2B3C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C4EB4B-882D-4F7D-94DB-BCD5E17B17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53A073-EF6C-451C-9C69-104441165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226E7-7B0A-402D-89D6-C9A952DA1658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3837FF-1B75-44A8-813D-BD80D466A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4D2620-9D71-4A8F-8E4A-62C2E2CFE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D0AC1-CAAB-45AB-A83B-4392EAEA6F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21591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363D0-5CE3-442E-8940-C82AB06A2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67DCB-F2D9-41E6-9B08-46761DF7F7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7A58F4-38BB-4925-8A5C-4AE1D046ED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42727A-80F0-4B08-A1C3-31771E7FD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226E7-7B0A-402D-89D6-C9A952DA1658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D512CF-1F38-4B1C-B59D-07867B343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1441C9-FEBC-43B6-8400-335071ADB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D0AC1-CAAB-45AB-A83B-4392EAEA6F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05855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1C7C0-4B5B-4AC5-B0D3-AE5649EA1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3DCCD3-FC65-45C6-AA51-889A0322DC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716944-CFEC-431A-A555-3916EC0E52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D105E3-3184-4502-85DF-1C619E8F2A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780E98-5515-4FEA-845E-F302921D37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A4D5F3-7FCD-41CB-911A-BF549FE89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226E7-7B0A-402D-89D6-C9A952DA1658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1B4476-F78A-4BED-9DAE-E78E84A01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98238-B6DF-4195-92E3-39739B22D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D0AC1-CAAB-45AB-A83B-4392EAEA6F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18049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B4DF8-5163-4CAE-8AD8-4A5AE570B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4D181F-BBA0-48E8-8FFF-A5108ADA4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226E7-7B0A-402D-89D6-C9A952DA1658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C0CD39-DE6C-496D-857E-C84A0F6B8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B307DA-71FF-4B22-8A4B-1A3463C6F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D0AC1-CAAB-45AB-A83B-4392EAEA6F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18637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F97BC4-F919-4AD7-8446-3DBAA4EF8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226E7-7B0A-402D-89D6-C9A952DA1658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C16169-3F6A-43E0-8456-0C64E95D7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38E40F-96E8-4C4C-BBC0-8356745CE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D0AC1-CAAB-45AB-A83B-4392EAEA6F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95812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1AC63-B8EA-41AC-BAB9-2EAA208A1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3692A2-9270-4310-B242-6A707404D1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24310B-4E89-4D5A-B968-BB10611397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0F5BDD-D934-4009-937E-9154AD2DF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226E7-7B0A-402D-89D6-C9A952DA1658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B648C1-BAF8-4366-8671-C9A8A007A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DF867E-6FF0-4BD8-95A0-60590CDFA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D0AC1-CAAB-45AB-A83B-4392EAEA6F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70973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BA55-A849-40D8-8BD0-E17B493AD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204CE-AB79-410C-B48A-39F2075012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C9CCDB-7A9D-4C00-8711-7273AF8C51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ACE319-A884-49EB-BE84-CF12D64E4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226E7-7B0A-402D-89D6-C9A952DA1658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CC80B3-0778-4E51-B295-B5A573BFA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898432-86AC-4871-AFA7-678F5F99C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D0AC1-CAAB-45AB-A83B-4392EAEA6F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222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EA8BF0-167D-4C4C-930A-A57C06C49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5CE3C0-2759-4599-8D90-AE4E0EFC9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870516-24CC-4B4F-94FC-2535557A02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226E7-7B0A-402D-89D6-C9A952DA1658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BB036E-8694-4AD8-B057-C7CEDD7D46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FDCF18-6DEB-4A16-ABE3-D701D135E1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D0AC1-CAAB-45AB-A83B-4392EAEA6F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16959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582E5FAC-65B5-4C13-95CF-71B43EEA8E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43"/>
            <a:ext cx="12192000" cy="67879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D2F9FC-3280-4EE1-8946-0BB225D7DE9A}"/>
              </a:ext>
            </a:extLst>
          </p:cNvPr>
          <p:cNvSpPr txBox="1"/>
          <p:nvPr/>
        </p:nvSpPr>
        <p:spPr>
          <a:xfrm>
            <a:off x="88776" y="2121762"/>
            <a:ext cx="925941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spc="-15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BC Cabinet &amp; First Nations Leadership Gathering</a:t>
            </a:r>
          </a:p>
          <a:p>
            <a:pPr algn="ctr"/>
            <a:endParaRPr lang="en-US" sz="36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spc="-15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November 30</a:t>
            </a:r>
            <a:r>
              <a:rPr lang="en-US" sz="3200" b="1" spc="-150" baseline="30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3200" b="1" spc="-15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– December 1</a:t>
            </a:r>
            <a:r>
              <a:rPr lang="en-US" sz="3200" b="1" spc="-150" baseline="30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lang="en-US" sz="3200" b="1" spc="-15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2021</a:t>
            </a:r>
          </a:p>
          <a:p>
            <a:pPr algn="ctr"/>
            <a:endParaRPr lang="en-US" sz="3200" b="1" spc="-15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CA" sz="4000" b="1" spc="-150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Forests, Lands, Natural Resource Operations and Rural Development</a:t>
            </a:r>
            <a:endParaRPr lang="en-US" sz="4000" b="1" spc="-150" dirty="0">
              <a:solidFill>
                <a:srgbClr val="C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sz="32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27540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6A065768-E827-47DA-8A00-967BC9313E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54"/>
            <a:ext cx="12192000" cy="67879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F79C57-E681-4474-89A8-A507DAA1A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spc="-150" dirty="0">
                <a:latin typeface="+mn-lt"/>
              </a:rPr>
              <a:t>Forests, Lands, Natural Resource Operations and Rural Development</a:t>
            </a:r>
            <a:endParaRPr lang="en-CA" sz="4000" b="1" spc="-150" dirty="0">
              <a:latin typeface="+mn-l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C291F7-A23B-4668-A8FC-43405C01A3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887" y="1690687"/>
            <a:ext cx="6373639" cy="48965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i="1" dirty="0"/>
              <a:t>Seabird Woodlot </a:t>
            </a:r>
          </a:p>
          <a:p>
            <a:r>
              <a:rPr lang="en-US" dirty="0"/>
              <a:t>Seabird has been working for years with the Chilliwack Forest District for the establishment of a Seabird Woodlot area.</a:t>
            </a:r>
          </a:p>
          <a:p>
            <a:r>
              <a:rPr lang="en-US" dirty="0"/>
              <a:t>Our area of intent has been established.</a:t>
            </a:r>
          </a:p>
          <a:p>
            <a:r>
              <a:rPr lang="en-US" dirty="0"/>
              <a:t>We continue to receive referrals for this area and request of the province that no other companies have access to this area as it depletes the economic viability of the area. 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A851D3BD-831C-4E2D-9524-3406B0F7413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933295" y="1027906"/>
          <a:ext cx="4186237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Acrobat Document" r:id="rId4" imgW="5829085" imgH="7543571" progId="Acrobat.Document.DC">
                  <p:embed/>
                </p:oleObj>
              </mc:Choice>
              <mc:Fallback>
                <p:oleObj name="Acrobat Document" r:id="rId4" imgW="5829085" imgH="7543571" progId="Acrobat.Document.DC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A851D3BD-831C-4E2D-9524-3406B0F741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933295" y="1027906"/>
                        <a:ext cx="4186237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01430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6A065768-E827-47DA-8A00-967BC9313E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54"/>
            <a:ext cx="12192000" cy="67879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F79C57-E681-4474-89A8-A507DAA1A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spc="-150" dirty="0">
                <a:latin typeface="+mn-lt"/>
              </a:rPr>
              <a:t>Forests, Lands, Natural Resource Operations and Rural Development</a:t>
            </a:r>
            <a:endParaRPr lang="en-CA" sz="4000" b="1" spc="-150" dirty="0">
              <a:latin typeface="+mn-l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C291F7-A23B-4668-A8FC-43405C01A3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8025"/>
            <a:ext cx="9881382" cy="48965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Reconciliation Agreement</a:t>
            </a:r>
          </a:p>
          <a:p>
            <a:r>
              <a:rPr lang="en-US" dirty="0"/>
              <a:t>Seabird Island receives on average 150 referrals per month.</a:t>
            </a:r>
          </a:p>
          <a:p>
            <a:r>
              <a:rPr lang="en-US" dirty="0"/>
              <a:t>The recent Blueberry River court case sets a precedent- </a:t>
            </a:r>
            <a:r>
              <a:rPr lang="en-US" i="1" dirty="0"/>
              <a:t>t</a:t>
            </a:r>
            <a:r>
              <a:rPr lang="en-US" b="0" i="1" dirty="0">
                <a:solidFill>
                  <a:srgbClr val="222222"/>
                </a:solidFill>
                <a:effectLst/>
              </a:rPr>
              <a:t>he Court said the province failed to maintain the Nation's rights to hunt, fish and trap without interference.</a:t>
            </a:r>
            <a:r>
              <a:rPr lang="en-US" i="1" dirty="0"/>
              <a:t>  </a:t>
            </a:r>
            <a:r>
              <a:rPr lang="en-US" dirty="0"/>
              <a:t>The cumulative effects of development over the years infringed on these rights. </a:t>
            </a:r>
          </a:p>
          <a:p>
            <a:r>
              <a:rPr lang="en-US" dirty="0"/>
              <a:t>Seabird would like to negotiate to develop a process with the Province to be a part of the process from the start when an application is first received by FLNRORD. This will shorten the time and efforts to address Seabird’s concerns up front.</a:t>
            </a:r>
          </a:p>
        </p:txBody>
      </p:sp>
    </p:spTree>
    <p:extLst>
      <p:ext uri="{BB962C8B-B14F-4D97-AF65-F5344CB8AC3E}">
        <p14:creationId xmlns:p14="http://schemas.microsoft.com/office/powerpoint/2010/main" val="1283518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6A065768-E827-47DA-8A00-967BC9313E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43"/>
            <a:ext cx="12192000" cy="67879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F79C57-E681-4474-89A8-A507DAA1A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Involvement in Industry</a:t>
            </a:r>
            <a:br>
              <a:rPr lang="en-US" sz="2400" b="1" i="1" dirty="0"/>
            </a:br>
            <a:endParaRPr lang="en-CA" sz="4000" b="1" spc="-150" dirty="0">
              <a:latin typeface="+mn-l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C291F7-A23B-4668-A8FC-43405C01A3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6791"/>
            <a:ext cx="8868508" cy="4896543"/>
          </a:xfrm>
        </p:spPr>
        <p:txBody>
          <a:bodyPr>
            <a:normAutofit/>
          </a:bodyPr>
          <a:lstStyle/>
          <a:p>
            <a:r>
              <a:rPr lang="en-US" sz="3200" dirty="0"/>
              <a:t>Seabird requests to have a seat at the table for discussions involving industry and to be kept apprised of all activities within our territory at a minimum.</a:t>
            </a:r>
          </a:p>
          <a:p>
            <a:r>
              <a:rPr lang="en-US" sz="3200" dirty="0"/>
              <a:t>Seabird has the capacity to participate in activities of industry and is open to partnerships and agreements in order to participate.  We have a right to be able to be involved in and benefit from economic opportunities in our traditional territory. 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384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6A065768-E827-47DA-8A00-967BC9313E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43"/>
            <a:ext cx="12192000" cy="67879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F79C57-E681-4474-89A8-A507DAA1A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Greater Access to Provincial Market</a:t>
            </a:r>
            <a:endParaRPr lang="en-CA" sz="4000" b="1" spc="-150" dirty="0">
              <a:latin typeface="+mn-l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C291F7-A23B-4668-A8FC-43405C01A3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7"/>
            <a:ext cx="8367944" cy="4896543"/>
          </a:xfrm>
        </p:spPr>
        <p:txBody>
          <a:bodyPr>
            <a:normAutofit/>
          </a:bodyPr>
          <a:lstStyle/>
          <a:p>
            <a:r>
              <a:rPr lang="en-US" sz="3200" dirty="0"/>
              <a:t>Seabird requests an open door to procurement, whereby First Nations communities and businesses are given the support and access to large government contracts and opportunities.  </a:t>
            </a:r>
          </a:p>
          <a:p>
            <a:r>
              <a:rPr lang="en-US" sz="3200" dirty="0"/>
              <a:t>First Nations need this support in order to build capacity to compete with larger and more global contractors</a:t>
            </a:r>
          </a:p>
        </p:txBody>
      </p:sp>
    </p:spTree>
    <p:extLst>
      <p:ext uri="{BB962C8B-B14F-4D97-AF65-F5344CB8AC3E}">
        <p14:creationId xmlns:p14="http://schemas.microsoft.com/office/powerpoint/2010/main" val="784371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330</Words>
  <Application>Microsoft Office PowerPoint</Application>
  <PresentationFormat>Widescreen</PresentationFormat>
  <Paragraphs>22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Acrobat Document</vt:lpstr>
      <vt:lpstr>PowerPoint Presentation</vt:lpstr>
      <vt:lpstr>Forests, Lands, Natural Resource Operations and Rural Development</vt:lpstr>
      <vt:lpstr>Forests, Lands, Natural Resource Operations and Rural Development</vt:lpstr>
      <vt:lpstr>Involvement in Industry </vt:lpstr>
      <vt:lpstr>Greater Access to Provincial Market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Janice Parsey</dc:creator>
  <cp:lastModifiedBy>Henrie de Boer</cp:lastModifiedBy>
  <cp:revision>5</cp:revision>
  <dcterms:created xsi:type="dcterms:W3CDTF">2021-11-23T23:49:27Z</dcterms:created>
  <dcterms:modified xsi:type="dcterms:W3CDTF">2021-11-25T22:01:38Z</dcterms:modified>
</cp:coreProperties>
</file>