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4" r:id="rId3"/>
    <p:sldId id="265" r:id="rId4"/>
    <p:sldId id="266" r:id="rId5"/>
    <p:sldId id="25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8" d="100"/>
          <a:sy n="68" d="100"/>
        </p:scale>
        <p:origin x="81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6BCE2-EFBC-43FA-AFF2-105A870FB83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66333665-9185-42F3-A373-67613226E0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651ADBB2-D185-40F9-8053-31572B803F1C}"/>
              </a:ext>
            </a:extLst>
          </p:cNvPr>
          <p:cNvSpPr>
            <a:spLocks noGrp="1"/>
          </p:cNvSpPr>
          <p:nvPr>
            <p:ph type="dt" sz="half" idx="10"/>
          </p:nvPr>
        </p:nvSpPr>
        <p:spPr/>
        <p:txBody>
          <a:bodyPr/>
          <a:lstStyle/>
          <a:p>
            <a:fld id="{DFAD8224-5FF0-4725-AA04-F684C53D46A3}" type="datetimeFigureOut">
              <a:rPr lang="en-CA" smtClean="0"/>
              <a:t>2021-11-25</a:t>
            </a:fld>
            <a:endParaRPr lang="en-CA"/>
          </a:p>
        </p:txBody>
      </p:sp>
      <p:sp>
        <p:nvSpPr>
          <p:cNvPr id="5" name="Footer Placeholder 4">
            <a:extLst>
              <a:ext uri="{FF2B5EF4-FFF2-40B4-BE49-F238E27FC236}">
                <a16:creationId xmlns:a16="http://schemas.microsoft.com/office/drawing/2014/main" id="{F1A3DB1B-7E33-4E68-A839-50A2E851436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10C7A8F-5E6A-41AF-85C7-097796146399}"/>
              </a:ext>
            </a:extLst>
          </p:cNvPr>
          <p:cNvSpPr>
            <a:spLocks noGrp="1"/>
          </p:cNvSpPr>
          <p:nvPr>
            <p:ph type="sldNum" sz="quarter" idx="12"/>
          </p:nvPr>
        </p:nvSpPr>
        <p:spPr/>
        <p:txBody>
          <a:bodyPr/>
          <a:lstStyle/>
          <a:p>
            <a:fld id="{B2D0A9F9-EFC9-4801-B4DE-24C11F15EA75}" type="slidenum">
              <a:rPr lang="en-CA" smtClean="0"/>
              <a:t>‹#›</a:t>
            </a:fld>
            <a:endParaRPr lang="en-CA"/>
          </a:p>
        </p:txBody>
      </p:sp>
    </p:spTree>
    <p:extLst>
      <p:ext uri="{BB962C8B-B14F-4D97-AF65-F5344CB8AC3E}">
        <p14:creationId xmlns:p14="http://schemas.microsoft.com/office/powerpoint/2010/main" val="716638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72A07-C1AD-4FB4-B6FE-ACDBD616D67C}"/>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B19DB1B9-233B-4FBF-957B-B53ED79C8B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C55C5D2-8EF9-4031-823C-CB7170E740F6}"/>
              </a:ext>
            </a:extLst>
          </p:cNvPr>
          <p:cNvSpPr>
            <a:spLocks noGrp="1"/>
          </p:cNvSpPr>
          <p:nvPr>
            <p:ph type="dt" sz="half" idx="10"/>
          </p:nvPr>
        </p:nvSpPr>
        <p:spPr/>
        <p:txBody>
          <a:bodyPr/>
          <a:lstStyle/>
          <a:p>
            <a:fld id="{DFAD8224-5FF0-4725-AA04-F684C53D46A3}" type="datetimeFigureOut">
              <a:rPr lang="en-CA" smtClean="0"/>
              <a:t>2021-11-25</a:t>
            </a:fld>
            <a:endParaRPr lang="en-CA"/>
          </a:p>
        </p:txBody>
      </p:sp>
      <p:sp>
        <p:nvSpPr>
          <p:cNvPr id="5" name="Footer Placeholder 4">
            <a:extLst>
              <a:ext uri="{FF2B5EF4-FFF2-40B4-BE49-F238E27FC236}">
                <a16:creationId xmlns:a16="http://schemas.microsoft.com/office/drawing/2014/main" id="{A875579B-976B-4F48-AB21-3BAB679A2A4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67E0451-717E-4246-BE82-AA81403B2BBB}"/>
              </a:ext>
            </a:extLst>
          </p:cNvPr>
          <p:cNvSpPr>
            <a:spLocks noGrp="1"/>
          </p:cNvSpPr>
          <p:nvPr>
            <p:ph type="sldNum" sz="quarter" idx="12"/>
          </p:nvPr>
        </p:nvSpPr>
        <p:spPr/>
        <p:txBody>
          <a:bodyPr/>
          <a:lstStyle/>
          <a:p>
            <a:fld id="{B2D0A9F9-EFC9-4801-B4DE-24C11F15EA75}" type="slidenum">
              <a:rPr lang="en-CA" smtClean="0"/>
              <a:t>‹#›</a:t>
            </a:fld>
            <a:endParaRPr lang="en-CA"/>
          </a:p>
        </p:txBody>
      </p:sp>
    </p:spTree>
    <p:extLst>
      <p:ext uri="{BB962C8B-B14F-4D97-AF65-F5344CB8AC3E}">
        <p14:creationId xmlns:p14="http://schemas.microsoft.com/office/powerpoint/2010/main" val="2822115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1E3387F-7261-443E-8CB6-7660010EA8B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B05CA882-463C-4966-9239-28C3633C38C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B00BA9E-AD8C-4435-A136-9BC9257CFFB0}"/>
              </a:ext>
            </a:extLst>
          </p:cNvPr>
          <p:cNvSpPr>
            <a:spLocks noGrp="1"/>
          </p:cNvSpPr>
          <p:nvPr>
            <p:ph type="dt" sz="half" idx="10"/>
          </p:nvPr>
        </p:nvSpPr>
        <p:spPr/>
        <p:txBody>
          <a:bodyPr/>
          <a:lstStyle/>
          <a:p>
            <a:fld id="{DFAD8224-5FF0-4725-AA04-F684C53D46A3}" type="datetimeFigureOut">
              <a:rPr lang="en-CA" smtClean="0"/>
              <a:t>2021-11-25</a:t>
            </a:fld>
            <a:endParaRPr lang="en-CA"/>
          </a:p>
        </p:txBody>
      </p:sp>
      <p:sp>
        <p:nvSpPr>
          <p:cNvPr id="5" name="Footer Placeholder 4">
            <a:extLst>
              <a:ext uri="{FF2B5EF4-FFF2-40B4-BE49-F238E27FC236}">
                <a16:creationId xmlns:a16="http://schemas.microsoft.com/office/drawing/2014/main" id="{8EE7C759-1FB3-405E-B2F9-9336F01A276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6125AD4-4E72-4F4A-9064-5DD4C871AF0D}"/>
              </a:ext>
            </a:extLst>
          </p:cNvPr>
          <p:cNvSpPr>
            <a:spLocks noGrp="1"/>
          </p:cNvSpPr>
          <p:nvPr>
            <p:ph type="sldNum" sz="quarter" idx="12"/>
          </p:nvPr>
        </p:nvSpPr>
        <p:spPr/>
        <p:txBody>
          <a:bodyPr/>
          <a:lstStyle/>
          <a:p>
            <a:fld id="{B2D0A9F9-EFC9-4801-B4DE-24C11F15EA75}" type="slidenum">
              <a:rPr lang="en-CA" smtClean="0"/>
              <a:t>‹#›</a:t>
            </a:fld>
            <a:endParaRPr lang="en-CA"/>
          </a:p>
        </p:txBody>
      </p:sp>
    </p:spTree>
    <p:extLst>
      <p:ext uri="{BB962C8B-B14F-4D97-AF65-F5344CB8AC3E}">
        <p14:creationId xmlns:p14="http://schemas.microsoft.com/office/powerpoint/2010/main" val="1662893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A265B-8138-4438-9DF8-66059496057F}"/>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1F1DE50A-8998-4A2F-AA22-ADEDB121AB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3353EA8-5D18-49C8-A64A-342AE33621A4}"/>
              </a:ext>
            </a:extLst>
          </p:cNvPr>
          <p:cNvSpPr>
            <a:spLocks noGrp="1"/>
          </p:cNvSpPr>
          <p:nvPr>
            <p:ph type="dt" sz="half" idx="10"/>
          </p:nvPr>
        </p:nvSpPr>
        <p:spPr/>
        <p:txBody>
          <a:bodyPr/>
          <a:lstStyle/>
          <a:p>
            <a:fld id="{DFAD8224-5FF0-4725-AA04-F684C53D46A3}" type="datetimeFigureOut">
              <a:rPr lang="en-CA" smtClean="0"/>
              <a:t>2021-11-25</a:t>
            </a:fld>
            <a:endParaRPr lang="en-CA"/>
          </a:p>
        </p:txBody>
      </p:sp>
      <p:sp>
        <p:nvSpPr>
          <p:cNvPr id="5" name="Footer Placeholder 4">
            <a:extLst>
              <a:ext uri="{FF2B5EF4-FFF2-40B4-BE49-F238E27FC236}">
                <a16:creationId xmlns:a16="http://schemas.microsoft.com/office/drawing/2014/main" id="{7326675B-37FA-4607-B811-D7E1BDDA490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4B681C5-86DD-4A93-99CA-6C686BA31837}"/>
              </a:ext>
            </a:extLst>
          </p:cNvPr>
          <p:cNvSpPr>
            <a:spLocks noGrp="1"/>
          </p:cNvSpPr>
          <p:nvPr>
            <p:ph type="sldNum" sz="quarter" idx="12"/>
          </p:nvPr>
        </p:nvSpPr>
        <p:spPr/>
        <p:txBody>
          <a:bodyPr/>
          <a:lstStyle/>
          <a:p>
            <a:fld id="{B2D0A9F9-EFC9-4801-B4DE-24C11F15EA75}" type="slidenum">
              <a:rPr lang="en-CA" smtClean="0"/>
              <a:t>‹#›</a:t>
            </a:fld>
            <a:endParaRPr lang="en-CA"/>
          </a:p>
        </p:txBody>
      </p:sp>
    </p:spTree>
    <p:extLst>
      <p:ext uri="{BB962C8B-B14F-4D97-AF65-F5344CB8AC3E}">
        <p14:creationId xmlns:p14="http://schemas.microsoft.com/office/powerpoint/2010/main" val="1155322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A6F45-C60B-46AE-9588-A6A3E2685A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DA0467EE-8C96-4FB4-A82E-EB33BB6D12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7471E5-116C-4495-939D-624BEA23FE5E}"/>
              </a:ext>
            </a:extLst>
          </p:cNvPr>
          <p:cNvSpPr>
            <a:spLocks noGrp="1"/>
          </p:cNvSpPr>
          <p:nvPr>
            <p:ph type="dt" sz="half" idx="10"/>
          </p:nvPr>
        </p:nvSpPr>
        <p:spPr/>
        <p:txBody>
          <a:bodyPr/>
          <a:lstStyle/>
          <a:p>
            <a:fld id="{DFAD8224-5FF0-4725-AA04-F684C53D46A3}" type="datetimeFigureOut">
              <a:rPr lang="en-CA" smtClean="0"/>
              <a:t>2021-11-25</a:t>
            </a:fld>
            <a:endParaRPr lang="en-CA"/>
          </a:p>
        </p:txBody>
      </p:sp>
      <p:sp>
        <p:nvSpPr>
          <p:cNvPr id="5" name="Footer Placeholder 4">
            <a:extLst>
              <a:ext uri="{FF2B5EF4-FFF2-40B4-BE49-F238E27FC236}">
                <a16:creationId xmlns:a16="http://schemas.microsoft.com/office/drawing/2014/main" id="{76219E98-5C85-4532-8DF9-AEA4647C329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EF6F588-800B-4902-B208-58C2892627C7}"/>
              </a:ext>
            </a:extLst>
          </p:cNvPr>
          <p:cNvSpPr>
            <a:spLocks noGrp="1"/>
          </p:cNvSpPr>
          <p:nvPr>
            <p:ph type="sldNum" sz="quarter" idx="12"/>
          </p:nvPr>
        </p:nvSpPr>
        <p:spPr/>
        <p:txBody>
          <a:bodyPr/>
          <a:lstStyle/>
          <a:p>
            <a:fld id="{B2D0A9F9-EFC9-4801-B4DE-24C11F15EA75}" type="slidenum">
              <a:rPr lang="en-CA" smtClean="0"/>
              <a:t>‹#›</a:t>
            </a:fld>
            <a:endParaRPr lang="en-CA"/>
          </a:p>
        </p:txBody>
      </p:sp>
    </p:spTree>
    <p:extLst>
      <p:ext uri="{BB962C8B-B14F-4D97-AF65-F5344CB8AC3E}">
        <p14:creationId xmlns:p14="http://schemas.microsoft.com/office/powerpoint/2010/main" val="3799029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2ED63-A9FF-4C61-B7F1-28B3586DD66C}"/>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58506180-28C7-481E-83E2-B619DAE85E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B1099399-15F4-4B8C-8FB9-3E10686A37D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2AC9C4E5-A0ED-4315-A730-869821B8FC0D}"/>
              </a:ext>
            </a:extLst>
          </p:cNvPr>
          <p:cNvSpPr>
            <a:spLocks noGrp="1"/>
          </p:cNvSpPr>
          <p:nvPr>
            <p:ph type="dt" sz="half" idx="10"/>
          </p:nvPr>
        </p:nvSpPr>
        <p:spPr/>
        <p:txBody>
          <a:bodyPr/>
          <a:lstStyle/>
          <a:p>
            <a:fld id="{DFAD8224-5FF0-4725-AA04-F684C53D46A3}" type="datetimeFigureOut">
              <a:rPr lang="en-CA" smtClean="0"/>
              <a:t>2021-11-25</a:t>
            </a:fld>
            <a:endParaRPr lang="en-CA"/>
          </a:p>
        </p:txBody>
      </p:sp>
      <p:sp>
        <p:nvSpPr>
          <p:cNvPr id="6" name="Footer Placeholder 5">
            <a:extLst>
              <a:ext uri="{FF2B5EF4-FFF2-40B4-BE49-F238E27FC236}">
                <a16:creationId xmlns:a16="http://schemas.microsoft.com/office/drawing/2014/main" id="{65AADACE-6B1A-47CF-BFEB-6C5BB671EB7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ABB3954-3807-489E-83F5-676FFC19236B}"/>
              </a:ext>
            </a:extLst>
          </p:cNvPr>
          <p:cNvSpPr>
            <a:spLocks noGrp="1"/>
          </p:cNvSpPr>
          <p:nvPr>
            <p:ph type="sldNum" sz="quarter" idx="12"/>
          </p:nvPr>
        </p:nvSpPr>
        <p:spPr/>
        <p:txBody>
          <a:bodyPr/>
          <a:lstStyle/>
          <a:p>
            <a:fld id="{B2D0A9F9-EFC9-4801-B4DE-24C11F15EA75}" type="slidenum">
              <a:rPr lang="en-CA" smtClean="0"/>
              <a:t>‹#›</a:t>
            </a:fld>
            <a:endParaRPr lang="en-CA"/>
          </a:p>
        </p:txBody>
      </p:sp>
    </p:spTree>
    <p:extLst>
      <p:ext uri="{BB962C8B-B14F-4D97-AF65-F5344CB8AC3E}">
        <p14:creationId xmlns:p14="http://schemas.microsoft.com/office/powerpoint/2010/main" val="879808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A86B1-8823-4C93-B179-1987CFF752FF}"/>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DA51F16-A5ED-4AAD-96B6-AA3B6CED0F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E6F8E40-286A-4182-9AF5-4F792202A8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C3D3ED8C-1C09-4542-A38E-E61A47E321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C42CCF5-A586-4353-8182-48C4E19DCF0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FA1A85C6-938F-4EFD-ADAB-A3D1B854DBD8}"/>
              </a:ext>
            </a:extLst>
          </p:cNvPr>
          <p:cNvSpPr>
            <a:spLocks noGrp="1"/>
          </p:cNvSpPr>
          <p:nvPr>
            <p:ph type="dt" sz="half" idx="10"/>
          </p:nvPr>
        </p:nvSpPr>
        <p:spPr/>
        <p:txBody>
          <a:bodyPr/>
          <a:lstStyle/>
          <a:p>
            <a:fld id="{DFAD8224-5FF0-4725-AA04-F684C53D46A3}" type="datetimeFigureOut">
              <a:rPr lang="en-CA" smtClean="0"/>
              <a:t>2021-11-25</a:t>
            </a:fld>
            <a:endParaRPr lang="en-CA"/>
          </a:p>
        </p:txBody>
      </p:sp>
      <p:sp>
        <p:nvSpPr>
          <p:cNvPr id="8" name="Footer Placeholder 7">
            <a:extLst>
              <a:ext uri="{FF2B5EF4-FFF2-40B4-BE49-F238E27FC236}">
                <a16:creationId xmlns:a16="http://schemas.microsoft.com/office/drawing/2014/main" id="{AFAB9580-94DC-4EBC-B837-604CE447229D}"/>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5E131F79-2774-4D0E-99AD-5016DDCB4855}"/>
              </a:ext>
            </a:extLst>
          </p:cNvPr>
          <p:cNvSpPr>
            <a:spLocks noGrp="1"/>
          </p:cNvSpPr>
          <p:nvPr>
            <p:ph type="sldNum" sz="quarter" idx="12"/>
          </p:nvPr>
        </p:nvSpPr>
        <p:spPr/>
        <p:txBody>
          <a:bodyPr/>
          <a:lstStyle/>
          <a:p>
            <a:fld id="{B2D0A9F9-EFC9-4801-B4DE-24C11F15EA75}" type="slidenum">
              <a:rPr lang="en-CA" smtClean="0"/>
              <a:t>‹#›</a:t>
            </a:fld>
            <a:endParaRPr lang="en-CA"/>
          </a:p>
        </p:txBody>
      </p:sp>
    </p:spTree>
    <p:extLst>
      <p:ext uri="{BB962C8B-B14F-4D97-AF65-F5344CB8AC3E}">
        <p14:creationId xmlns:p14="http://schemas.microsoft.com/office/powerpoint/2010/main" val="1021034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630FA-D05B-4673-BBE3-517971973901}"/>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7EAE200C-54D1-4DA7-B39B-08C307A39778}"/>
              </a:ext>
            </a:extLst>
          </p:cNvPr>
          <p:cNvSpPr>
            <a:spLocks noGrp="1"/>
          </p:cNvSpPr>
          <p:nvPr>
            <p:ph type="dt" sz="half" idx="10"/>
          </p:nvPr>
        </p:nvSpPr>
        <p:spPr/>
        <p:txBody>
          <a:bodyPr/>
          <a:lstStyle/>
          <a:p>
            <a:fld id="{DFAD8224-5FF0-4725-AA04-F684C53D46A3}" type="datetimeFigureOut">
              <a:rPr lang="en-CA" smtClean="0"/>
              <a:t>2021-11-25</a:t>
            </a:fld>
            <a:endParaRPr lang="en-CA"/>
          </a:p>
        </p:txBody>
      </p:sp>
      <p:sp>
        <p:nvSpPr>
          <p:cNvPr id="4" name="Footer Placeholder 3">
            <a:extLst>
              <a:ext uri="{FF2B5EF4-FFF2-40B4-BE49-F238E27FC236}">
                <a16:creationId xmlns:a16="http://schemas.microsoft.com/office/drawing/2014/main" id="{2A457CBD-268A-4C24-941C-D0DC336CD4F4}"/>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F9707ED8-68A0-47DE-B88A-4107A394267D}"/>
              </a:ext>
            </a:extLst>
          </p:cNvPr>
          <p:cNvSpPr>
            <a:spLocks noGrp="1"/>
          </p:cNvSpPr>
          <p:nvPr>
            <p:ph type="sldNum" sz="quarter" idx="12"/>
          </p:nvPr>
        </p:nvSpPr>
        <p:spPr/>
        <p:txBody>
          <a:bodyPr/>
          <a:lstStyle/>
          <a:p>
            <a:fld id="{B2D0A9F9-EFC9-4801-B4DE-24C11F15EA75}" type="slidenum">
              <a:rPr lang="en-CA" smtClean="0"/>
              <a:t>‹#›</a:t>
            </a:fld>
            <a:endParaRPr lang="en-CA"/>
          </a:p>
        </p:txBody>
      </p:sp>
    </p:spTree>
    <p:extLst>
      <p:ext uri="{BB962C8B-B14F-4D97-AF65-F5344CB8AC3E}">
        <p14:creationId xmlns:p14="http://schemas.microsoft.com/office/powerpoint/2010/main" val="128987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EFDD30-031A-4E5D-A332-1C51B5B5BE63}"/>
              </a:ext>
            </a:extLst>
          </p:cNvPr>
          <p:cNvSpPr>
            <a:spLocks noGrp="1"/>
          </p:cNvSpPr>
          <p:nvPr>
            <p:ph type="dt" sz="half" idx="10"/>
          </p:nvPr>
        </p:nvSpPr>
        <p:spPr/>
        <p:txBody>
          <a:bodyPr/>
          <a:lstStyle/>
          <a:p>
            <a:fld id="{DFAD8224-5FF0-4725-AA04-F684C53D46A3}" type="datetimeFigureOut">
              <a:rPr lang="en-CA" smtClean="0"/>
              <a:t>2021-11-25</a:t>
            </a:fld>
            <a:endParaRPr lang="en-CA"/>
          </a:p>
        </p:txBody>
      </p:sp>
      <p:sp>
        <p:nvSpPr>
          <p:cNvPr id="3" name="Footer Placeholder 2">
            <a:extLst>
              <a:ext uri="{FF2B5EF4-FFF2-40B4-BE49-F238E27FC236}">
                <a16:creationId xmlns:a16="http://schemas.microsoft.com/office/drawing/2014/main" id="{55D68FCF-E887-458E-9E2B-6BE01A43AE59}"/>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024152FC-4243-499C-B09E-624EEAD37F9A}"/>
              </a:ext>
            </a:extLst>
          </p:cNvPr>
          <p:cNvSpPr>
            <a:spLocks noGrp="1"/>
          </p:cNvSpPr>
          <p:nvPr>
            <p:ph type="sldNum" sz="quarter" idx="12"/>
          </p:nvPr>
        </p:nvSpPr>
        <p:spPr/>
        <p:txBody>
          <a:bodyPr/>
          <a:lstStyle/>
          <a:p>
            <a:fld id="{B2D0A9F9-EFC9-4801-B4DE-24C11F15EA75}" type="slidenum">
              <a:rPr lang="en-CA" smtClean="0"/>
              <a:t>‹#›</a:t>
            </a:fld>
            <a:endParaRPr lang="en-CA"/>
          </a:p>
        </p:txBody>
      </p:sp>
    </p:spTree>
    <p:extLst>
      <p:ext uri="{BB962C8B-B14F-4D97-AF65-F5344CB8AC3E}">
        <p14:creationId xmlns:p14="http://schemas.microsoft.com/office/powerpoint/2010/main" val="1472247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D612D-E770-4A3B-9C28-21CA3ADD0C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C71D8E90-7B9C-4361-86AA-5D0E842B59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5153B3AA-E0E5-4AE5-B463-FE0A5DB53A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A2A15A-DD9B-42FC-9DE0-0EF467DC0CA5}"/>
              </a:ext>
            </a:extLst>
          </p:cNvPr>
          <p:cNvSpPr>
            <a:spLocks noGrp="1"/>
          </p:cNvSpPr>
          <p:nvPr>
            <p:ph type="dt" sz="half" idx="10"/>
          </p:nvPr>
        </p:nvSpPr>
        <p:spPr/>
        <p:txBody>
          <a:bodyPr/>
          <a:lstStyle/>
          <a:p>
            <a:fld id="{DFAD8224-5FF0-4725-AA04-F684C53D46A3}" type="datetimeFigureOut">
              <a:rPr lang="en-CA" smtClean="0"/>
              <a:t>2021-11-25</a:t>
            </a:fld>
            <a:endParaRPr lang="en-CA"/>
          </a:p>
        </p:txBody>
      </p:sp>
      <p:sp>
        <p:nvSpPr>
          <p:cNvPr id="6" name="Footer Placeholder 5">
            <a:extLst>
              <a:ext uri="{FF2B5EF4-FFF2-40B4-BE49-F238E27FC236}">
                <a16:creationId xmlns:a16="http://schemas.microsoft.com/office/drawing/2014/main" id="{42F3B45B-4EA4-48B4-948B-A7AE16434E11}"/>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2A39BA5C-22C0-42E0-BA32-F73D59EFF07C}"/>
              </a:ext>
            </a:extLst>
          </p:cNvPr>
          <p:cNvSpPr>
            <a:spLocks noGrp="1"/>
          </p:cNvSpPr>
          <p:nvPr>
            <p:ph type="sldNum" sz="quarter" idx="12"/>
          </p:nvPr>
        </p:nvSpPr>
        <p:spPr/>
        <p:txBody>
          <a:bodyPr/>
          <a:lstStyle/>
          <a:p>
            <a:fld id="{B2D0A9F9-EFC9-4801-B4DE-24C11F15EA75}" type="slidenum">
              <a:rPr lang="en-CA" smtClean="0"/>
              <a:t>‹#›</a:t>
            </a:fld>
            <a:endParaRPr lang="en-CA"/>
          </a:p>
        </p:txBody>
      </p:sp>
    </p:spTree>
    <p:extLst>
      <p:ext uri="{BB962C8B-B14F-4D97-AF65-F5344CB8AC3E}">
        <p14:creationId xmlns:p14="http://schemas.microsoft.com/office/powerpoint/2010/main" val="2239969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1E3AA-3CB9-45FE-98E0-14F92821B9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1A33B027-9810-4225-9074-220C398566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47169E12-AADD-4CE9-B693-23909E55C5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4E462F-6C03-4C11-9457-3085FE29E970}"/>
              </a:ext>
            </a:extLst>
          </p:cNvPr>
          <p:cNvSpPr>
            <a:spLocks noGrp="1"/>
          </p:cNvSpPr>
          <p:nvPr>
            <p:ph type="dt" sz="half" idx="10"/>
          </p:nvPr>
        </p:nvSpPr>
        <p:spPr/>
        <p:txBody>
          <a:bodyPr/>
          <a:lstStyle/>
          <a:p>
            <a:fld id="{DFAD8224-5FF0-4725-AA04-F684C53D46A3}" type="datetimeFigureOut">
              <a:rPr lang="en-CA" smtClean="0"/>
              <a:t>2021-11-25</a:t>
            </a:fld>
            <a:endParaRPr lang="en-CA"/>
          </a:p>
        </p:txBody>
      </p:sp>
      <p:sp>
        <p:nvSpPr>
          <p:cNvPr id="6" name="Footer Placeholder 5">
            <a:extLst>
              <a:ext uri="{FF2B5EF4-FFF2-40B4-BE49-F238E27FC236}">
                <a16:creationId xmlns:a16="http://schemas.microsoft.com/office/drawing/2014/main" id="{02B82160-206E-4A44-BF38-12FACD54BECD}"/>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711D7EFE-D48F-4B3D-AC6D-2FF1700BDD37}"/>
              </a:ext>
            </a:extLst>
          </p:cNvPr>
          <p:cNvSpPr>
            <a:spLocks noGrp="1"/>
          </p:cNvSpPr>
          <p:nvPr>
            <p:ph type="sldNum" sz="quarter" idx="12"/>
          </p:nvPr>
        </p:nvSpPr>
        <p:spPr/>
        <p:txBody>
          <a:bodyPr/>
          <a:lstStyle/>
          <a:p>
            <a:fld id="{B2D0A9F9-EFC9-4801-B4DE-24C11F15EA75}" type="slidenum">
              <a:rPr lang="en-CA" smtClean="0"/>
              <a:t>‹#›</a:t>
            </a:fld>
            <a:endParaRPr lang="en-CA"/>
          </a:p>
        </p:txBody>
      </p:sp>
    </p:spTree>
    <p:extLst>
      <p:ext uri="{BB962C8B-B14F-4D97-AF65-F5344CB8AC3E}">
        <p14:creationId xmlns:p14="http://schemas.microsoft.com/office/powerpoint/2010/main" val="3963618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B3A0FC-9D00-4326-A272-7E9423E8E8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BB4AA5DC-032A-47B4-8C23-6B93AC69E8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BD3D9E14-58A9-4FCB-B90D-F64F9D7A5F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D8224-5FF0-4725-AA04-F684C53D46A3}" type="datetimeFigureOut">
              <a:rPr lang="en-CA" smtClean="0"/>
              <a:t>2021-11-25</a:t>
            </a:fld>
            <a:endParaRPr lang="en-CA"/>
          </a:p>
        </p:txBody>
      </p:sp>
      <p:sp>
        <p:nvSpPr>
          <p:cNvPr id="5" name="Footer Placeholder 4">
            <a:extLst>
              <a:ext uri="{FF2B5EF4-FFF2-40B4-BE49-F238E27FC236}">
                <a16:creationId xmlns:a16="http://schemas.microsoft.com/office/drawing/2014/main" id="{ABB7A4BE-2DFA-4E21-AD82-C47FD26AD8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938CCFAC-C0EC-4EF3-AF8B-9C62E222C1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0A9F9-EFC9-4801-B4DE-24C11F15EA75}" type="slidenum">
              <a:rPr lang="en-CA" smtClean="0"/>
              <a:t>‹#›</a:t>
            </a:fld>
            <a:endParaRPr lang="en-CA"/>
          </a:p>
        </p:txBody>
      </p:sp>
    </p:spTree>
    <p:extLst>
      <p:ext uri="{BB962C8B-B14F-4D97-AF65-F5344CB8AC3E}">
        <p14:creationId xmlns:p14="http://schemas.microsoft.com/office/powerpoint/2010/main" val="14158479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582E5FAC-65B5-4C13-95CF-71B43EEA8E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6" name="TextBox 5">
            <a:extLst>
              <a:ext uri="{FF2B5EF4-FFF2-40B4-BE49-F238E27FC236}">
                <a16:creationId xmlns:a16="http://schemas.microsoft.com/office/drawing/2014/main" id="{CBD2F9FC-3280-4EE1-8946-0BB225D7DE9A}"/>
              </a:ext>
            </a:extLst>
          </p:cNvPr>
          <p:cNvSpPr txBox="1"/>
          <p:nvPr/>
        </p:nvSpPr>
        <p:spPr>
          <a:xfrm>
            <a:off x="88776" y="2121762"/>
            <a:ext cx="9259410" cy="4647426"/>
          </a:xfrm>
          <a:prstGeom prst="rect">
            <a:avLst/>
          </a:prstGeom>
          <a:noFill/>
        </p:spPr>
        <p:txBody>
          <a:bodyPr wrap="square" rtlCol="0">
            <a:spAutoFit/>
          </a:bodyPr>
          <a:lstStyle/>
          <a:p>
            <a:pPr algn="ctr"/>
            <a:r>
              <a:rPr lang="en-US" sz="4400" b="1" spc="-150" dirty="0">
                <a:effectLst/>
                <a:ea typeface="Calibri" panose="020F0502020204030204" pitchFamily="34" charset="0"/>
                <a:cs typeface="Times New Roman" panose="02020603050405020304" pitchFamily="18" charset="0"/>
              </a:rPr>
              <a:t>BC Cabinet &amp; First Nations Leadership Gathering</a:t>
            </a:r>
          </a:p>
          <a:p>
            <a:pPr algn="ctr"/>
            <a:endParaRPr lang="en-US" sz="3600" b="1" dirty="0">
              <a:ea typeface="Calibri" panose="020F0502020204030204" pitchFamily="34" charset="0"/>
              <a:cs typeface="Times New Roman" panose="02020603050405020304" pitchFamily="18" charset="0"/>
            </a:endParaRPr>
          </a:p>
          <a:p>
            <a:pPr algn="ctr"/>
            <a:r>
              <a:rPr lang="en-US" sz="3200" b="1" spc="-150" dirty="0">
                <a:effectLst/>
                <a:ea typeface="Calibri" panose="020F0502020204030204" pitchFamily="34" charset="0"/>
                <a:cs typeface="Times New Roman" panose="02020603050405020304" pitchFamily="18" charset="0"/>
              </a:rPr>
              <a:t>November 30</a:t>
            </a:r>
            <a:r>
              <a:rPr lang="en-US" sz="3200" b="1" spc="-150" baseline="30000" dirty="0">
                <a:effectLst/>
                <a:ea typeface="Calibri" panose="020F0502020204030204" pitchFamily="34" charset="0"/>
                <a:cs typeface="Times New Roman" panose="02020603050405020304" pitchFamily="18" charset="0"/>
              </a:rPr>
              <a:t>th</a:t>
            </a:r>
            <a:r>
              <a:rPr lang="en-US" sz="3200" b="1" spc="-150" dirty="0">
                <a:effectLst/>
                <a:ea typeface="Calibri" panose="020F0502020204030204" pitchFamily="34" charset="0"/>
                <a:cs typeface="Times New Roman" panose="02020603050405020304" pitchFamily="18" charset="0"/>
              </a:rPr>
              <a:t> – December 1</a:t>
            </a:r>
            <a:r>
              <a:rPr lang="en-US" sz="3200" b="1" spc="-150" baseline="30000" dirty="0">
                <a:effectLst/>
                <a:ea typeface="Calibri" panose="020F0502020204030204" pitchFamily="34" charset="0"/>
                <a:cs typeface="Times New Roman" panose="02020603050405020304" pitchFamily="18" charset="0"/>
              </a:rPr>
              <a:t>st</a:t>
            </a:r>
            <a:r>
              <a:rPr lang="en-US" sz="3200" b="1" spc="-150" dirty="0">
                <a:effectLst/>
                <a:ea typeface="Calibri" panose="020F0502020204030204" pitchFamily="34" charset="0"/>
                <a:cs typeface="Times New Roman" panose="02020603050405020304" pitchFamily="18" charset="0"/>
              </a:rPr>
              <a:t>, 2021</a:t>
            </a:r>
          </a:p>
          <a:p>
            <a:pPr algn="ctr"/>
            <a:endParaRPr lang="en-US" sz="3200" b="1" spc="-150" dirty="0">
              <a:ea typeface="Calibri" panose="020F0502020204030204" pitchFamily="34" charset="0"/>
              <a:cs typeface="Times New Roman" panose="02020603050405020304" pitchFamily="18" charset="0"/>
            </a:endParaRPr>
          </a:p>
          <a:p>
            <a:pPr algn="ctr"/>
            <a:r>
              <a:rPr lang="en-CA" sz="4000" b="1" spc="-150" dirty="0">
                <a:solidFill>
                  <a:srgbClr val="C00000"/>
                </a:solidFill>
                <a:effectLst/>
                <a:ea typeface="Calibri" panose="020F0502020204030204" pitchFamily="34" charset="0"/>
                <a:cs typeface="Times New Roman" panose="02020603050405020304" pitchFamily="18" charset="0"/>
              </a:rPr>
              <a:t>Transportation &amp; Infrastructure</a:t>
            </a:r>
            <a:endParaRPr lang="en-US" sz="4000" b="1" spc="-150" dirty="0">
              <a:solidFill>
                <a:srgbClr val="C00000"/>
              </a:solidFill>
              <a:effectLst/>
              <a:ea typeface="Calibri" panose="020F0502020204030204" pitchFamily="34" charset="0"/>
              <a:cs typeface="Times New Roman" panose="02020603050405020304" pitchFamily="18" charset="0"/>
            </a:endParaRPr>
          </a:p>
          <a:p>
            <a:pPr algn="ctr"/>
            <a:endParaRPr lang="en-US" sz="3200" b="1" dirty="0">
              <a:effectLst/>
              <a:ea typeface="Calibri" panose="020F0502020204030204" pitchFamily="34" charset="0"/>
              <a:cs typeface="Times New Roman" panose="02020603050405020304" pitchFamily="18" charset="0"/>
            </a:endParaRPr>
          </a:p>
          <a:p>
            <a:endParaRPr lang="en-CA" dirty="0"/>
          </a:p>
          <a:p>
            <a:endParaRPr lang="en-CA" dirty="0"/>
          </a:p>
        </p:txBody>
      </p:sp>
    </p:spTree>
    <p:extLst>
      <p:ext uri="{BB962C8B-B14F-4D97-AF65-F5344CB8AC3E}">
        <p14:creationId xmlns:p14="http://schemas.microsoft.com/office/powerpoint/2010/main" val="1727540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normAutofit/>
          </a:bodyPr>
          <a:lstStyle/>
          <a:p>
            <a:r>
              <a:rPr lang="en-CA" sz="4000" b="1" dirty="0"/>
              <a:t>Transportation and Infrastructure</a:t>
            </a:r>
            <a:endParaRPr lang="en-CA" sz="4000" b="1" spc="-150" dirty="0">
              <a:latin typeface="+mn-lt"/>
            </a:endParaRP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200" y="1690687"/>
            <a:ext cx="8367944" cy="4896543"/>
          </a:xfrm>
        </p:spPr>
        <p:txBody>
          <a:bodyPr>
            <a:normAutofit fontScale="70000" lnSpcReduction="20000"/>
          </a:bodyPr>
          <a:lstStyle/>
          <a:p>
            <a:pPr marL="0" indent="0">
              <a:lnSpc>
                <a:spcPct val="107000"/>
              </a:lnSpc>
              <a:spcAft>
                <a:spcPts val="750"/>
              </a:spcAft>
              <a:buNone/>
            </a:pPr>
            <a:r>
              <a:rPr lang="en-CA" b="1" i="1" dirty="0">
                <a:solidFill>
                  <a:srgbClr val="000000"/>
                </a:solidFill>
                <a:effectLst/>
                <a:ea typeface="Times New Roman" panose="02020603050405020304" pitchFamily="18" charset="0"/>
                <a:cs typeface="Times New Roman" panose="02020603050405020304" pitchFamily="18" charset="0"/>
              </a:rPr>
              <a:t>MOTI ROW Agreement</a:t>
            </a:r>
            <a:endParaRPr lang="en-CA" sz="3600" b="1" i="1" dirty="0">
              <a:solidFill>
                <a:srgbClr val="000000"/>
              </a:solidFill>
              <a:effectLst/>
              <a:ea typeface="Times New Roman" panose="02020603050405020304" pitchFamily="18" charset="0"/>
              <a:cs typeface="Times New Roman" panose="02020603050405020304" pitchFamily="18" charset="0"/>
            </a:endParaRPr>
          </a:p>
          <a:p>
            <a:pPr>
              <a:lnSpc>
                <a:spcPct val="107000"/>
              </a:lnSpc>
              <a:spcAft>
                <a:spcPts val="750"/>
              </a:spcAft>
            </a:pPr>
            <a:r>
              <a:rPr lang="en-CA" dirty="0">
                <a:solidFill>
                  <a:srgbClr val="000000"/>
                </a:solidFill>
                <a:effectLst/>
                <a:ea typeface="Times New Roman" panose="02020603050405020304" pitchFamily="18" charset="0"/>
                <a:cs typeface="Times New Roman" panose="02020603050405020304" pitchFamily="18" charset="0"/>
              </a:rPr>
              <a:t>Highway 7 runs through Seabird Island land.  For years Seabird has been trying to negotiate an agreement with MOTI. We have raised this issue at</a:t>
            </a:r>
            <a:r>
              <a:rPr lang="en-CA" dirty="0">
                <a:solidFill>
                  <a:srgbClr val="000000"/>
                </a:solidFill>
                <a:ea typeface="Times New Roman" panose="02020603050405020304" pitchFamily="18" charset="0"/>
                <a:cs typeface="Times New Roman" panose="02020603050405020304" pitchFamily="18" charset="0"/>
              </a:rPr>
              <a:t> this table for several years and there has been very little movement. </a:t>
            </a:r>
          </a:p>
          <a:p>
            <a:pPr>
              <a:lnSpc>
                <a:spcPct val="107000"/>
              </a:lnSpc>
              <a:spcAft>
                <a:spcPts val="750"/>
              </a:spcAft>
            </a:pPr>
            <a:r>
              <a:rPr lang="en-CA" dirty="0">
                <a:solidFill>
                  <a:srgbClr val="000000"/>
                </a:solidFill>
                <a:effectLst/>
                <a:ea typeface="Times New Roman" panose="02020603050405020304" pitchFamily="18" charset="0"/>
                <a:cs typeface="Times New Roman" panose="02020603050405020304" pitchFamily="18" charset="0"/>
              </a:rPr>
              <a:t>There has been no adequate compensation for the lot, nor has there been replacement land.  The conversation for replacement land has now started but we need to adequate picture of all all-available provincial lands; </a:t>
            </a:r>
          </a:p>
          <a:p>
            <a:pPr>
              <a:lnSpc>
                <a:spcPct val="107000"/>
              </a:lnSpc>
              <a:spcAft>
                <a:spcPts val="750"/>
              </a:spcAft>
            </a:pPr>
            <a:r>
              <a:rPr lang="en-CA" dirty="0">
                <a:solidFill>
                  <a:srgbClr val="000000"/>
                </a:solidFill>
                <a:ea typeface="Times New Roman" panose="02020603050405020304" pitchFamily="18" charset="0"/>
                <a:cs typeface="Times New Roman" panose="02020603050405020304" pitchFamily="18" charset="0"/>
              </a:rPr>
              <a:t>A</a:t>
            </a:r>
            <a:r>
              <a:rPr lang="en-CA" dirty="0">
                <a:solidFill>
                  <a:srgbClr val="000000"/>
                </a:solidFill>
                <a:effectLst/>
                <a:ea typeface="Times New Roman" panose="02020603050405020304" pitchFamily="18" charset="0"/>
                <a:cs typeface="Times New Roman" panose="02020603050405020304" pitchFamily="18" charset="0"/>
              </a:rPr>
              <a:t>n agreement on payment for past use in arrears and an agreement moving forward is at present non-existent. Seabird must be the ones setting the rent payment and not have the Provincial Government setting what they want.</a:t>
            </a:r>
          </a:p>
          <a:p>
            <a:pPr>
              <a:lnSpc>
                <a:spcPct val="107000"/>
              </a:lnSpc>
              <a:spcAft>
                <a:spcPts val="750"/>
              </a:spcAft>
            </a:pPr>
            <a:r>
              <a:rPr lang="en-CA" b="1" i="1" dirty="0">
                <a:solidFill>
                  <a:srgbClr val="000000"/>
                </a:solidFill>
                <a:effectLst/>
                <a:ea typeface="Times New Roman" panose="02020603050405020304" pitchFamily="18" charset="0"/>
                <a:cs typeface="Times New Roman" panose="02020603050405020304" pitchFamily="18" charset="0"/>
              </a:rPr>
              <a:t>We ask the Minister to provide a mandate to complete negotiations on ROW Agreement terms,  settle the past rent arrears and develop an agreement that is agreeable to Seabird for rent moving forward .</a:t>
            </a:r>
            <a:endParaRPr lang="en-CA" b="1" i="1" dirty="0">
              <a:effectLst/>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053268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normAutofit/>
          </a:bodyPr>
          <a:lstStyle/>
          <a:p>
            <a:r>
              <a:rPr lang="en-CA" sz="4000" b="1" dirty="0"/>
              <a:t>Transportation and Infrastructure</a:t>
            </a:r>
            <a:endParaRPr lang="en-CA" sz="4000" b="1" spc="-150" dirty="0">
              <a:latin typeface="+mn-lt"/>
            </a:endParaRP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200" y="1690687"/>
            <a:ext cx="8367944" cy="4896543"/>
          </a:xfrm>
        </p:spPr>
        <p:txBody>
          <a:bodyPr>
            <a:normAutofit/>
          </a:bodyPr>
          <a:lstStyle/>
          <a:p>
            <a:pPr marL="0" indent="0">
              <a:buNone/>
            </a:pPr>
            <a:r>
              <a:rPr lang="en-US" b="1" i="1" dirty="0"/>
              <a:t>Involvement in Industry</a:t>
            </a:r>
          </a:p>
          <a:p>
            <a:r>
              <a:rPr lang="en-US" sz="2800" dirty="0"/>
              <a:t>Seabird requests to have a seat at the table for discussions involving industry and to be kept apprised of all activities within our territory at a minimum.</a:t>
            </a:r>
          </a:p>
          <a:p>
            <a:r>
              <a:rPr lang="en-US" sz="2800" dirty="0"/>
              <a:t>Seabird has the capacity to participate in activities of industry and is open to partnerships and agreements in order to participate.  We have a right to be able to be involved in and benefit from economic opportunities in our traditional territory. </a:t>
            </a:r>
          </a:p>
          <a:p>
            <a:pPr marL="0" indent="0">
              <a:buNone/>
            </a:pPr>
            <a:endParaRPr lang="en-US" dirty="0"/>
          </a:p>
        </p:txBody>
      </p:sp>
    </p:spTree>
    <p:extLst>
      <p:ext uri="{BB962C8B-B14F-4D97-AF65-F5344CB8AC3E}">
        <p14:creationId xmlns:p14="http://schemas.microsoft.com/office/powerpoint/2010/main" val="2261384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normAutofit/>
          </a:bodyPr>
          <a:lstStyle/>
          <a:p>
            <a:r>
              <a:rPr lang="en-CA" sz="4000" b="1" dirty="0"/>
              <a:t>Transportation and Infrastructure</a:t>
            </a:r>
            <a:endParaRPr lang="en-CA" sz="4000" b="1" spc="-150" dirty="0">
              <a:latin typeface="+mn-lt"/>
            </a:endParaRP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200" y="1690687"/>
            <a:ext cx="8367944" cy="4896543"/>
          </a:xfrm>
        </p:spPr>
        <p:txBody>
          <a:bodyPr>
            <a:normAutofit/>
          </a:bodyPr>
          <a:lstStyle/>
          <a:p>
            <a:pPr marL="0" indent="0">
              <a:buNone/>
            </a:pPr>
            <a:r>
              <a:rPr lang="en-US" b="1" i="1" dirty="0"/>
              <a:t>Greater Access to Provincial Market</a:t>
            </a:r>
          </a:p>
          <a:p>
            <a:r>
              <a:rPr lang="en-US" sz="2800" dirty="0"/>
              <a:t>Seabird requests an open door to procurement, whereby First Nations communities and businesses are given the support and access to large government contracts and opportunities.  </a:t>
            </a:r>
          </a:p>
          <a:p>
            <a:r>
              <a:rPr lang="en-US" sz="2800" dirty="0"/>
              <a:t>First Nations need this support in order to build capacity to compete with larger and more global contractors.</a:t>
            </a:r>
          </a:p>
        </p:txBody>
      </p:sp>
    </p:spTree>
    <p:extLst>
      <p:ext uri="{BB962C8B-B14F-4D97-AF65-F5344CB8AC3E}">
        <p14:creationId xmlns:p14="http://schemas.microsoft.com/office/powerpoint/2010/main" val="784371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09BDD-256A-1A45-B890-91CE8F4C2D99}"/>
              </a:ext>
            </a:extLst>
          </p:cNvPr>
          <p:cNvSpPr>
            <a:spLocks noGrp="1"/>
          </p:cNvSpPr>
          <p:nvPr>
            <p:ph type="title"/>
          </p:nvPr>
        </p:nvSpPr>
        <p:spPr>
          <a:xfrm>
            <a:off x="352697" y="365126"/>
            <a:ext cx="11001103" cy="922542"/>
          </a:xfrm>
        </p:spPr>
        <p:txBody>
          <a:bodyPr/>
          <a:lstStyle/>
          <a:p>
            <a:r>
              <a:rPr lang="en-US" b="1" dirty="0"/>
              <a:t>Procurement: </a:t>
            </a:r>
          </a:p>
        </p:txBody>
      </p:sp>
      <p:pic>
        <p:nvPicPr>
          <p:cNvPr id="5" name="Content Placeholder 4" descr="Logo, icon&#10;&#10;Description automatically generated">
            <a:extLst>
              <a:ext uri="{FF2B5EF4-FFF2-40B4-BE49-F238E27FC236}">
                <a16:creationId xmlns:a16="http://schemas.microsoft.com/office/drawing/2014/main" id="{E2306C72-476F-8241-98EF-F0E85C1FB3C0}"/>
              </a:ext>
            </a:extLst>
          </p:cNvPr>
          <p:cNvPicPr>
            <a:picLocks noGrp="1" noChangeAspect="1"/>
          </p:cNvPicPr>
          <p:nvPr>
            <p:ph idx="1"/>
          </p:nvPr>
        </p:nvPicPr>
        <p:blipFill>
          <a:blip r:embed="rId2"/>
          <a:stretch>
            <a:fillRect/>
          </a:stretch>
        </p:blipFill>
        <p:spPr>
          <a:xfrm>
            <a:off x="6486523" y="2660915"/>
            <a:ext cx="1887959" cy="1886608"/>
          </a:xfrm>
          <a:ln w="15875">
            <a:solidFill>
              <a:schemeClr val="tx1"/>
            </a:solidFill>
          </a:ln>
        </p:spPr>
      </p:pic>
      <p:pic>
        <p:nvPicPr>
          <p:cNvPr id="7" name="Picture 6" descr="A pink t-shirt with a cartoon character on it&#10;&#10;Description automatically generated with medium confidence">
            <a:extLst>
              <a:ext uri="{FF2B5EF4-FFF2-40B4-BE49-F238E27FC236}">
                <a16:creationId xmlns:a16="http://schemas.microsoft.com/office/drawing/2014/main" id="{AA0753B1-8FBF-974E-96FC-3A15AE5E5FAF}"/>
              </a:ext>
            </a:extLst>
          </p:cNvPr>
          <p:cNvPicPr>
            <a:picLocks noChangeAspect="1"/>
          </p:cNvPicPr>
          <p:nvPr/>
        </p:nvPicPr>
        <p:blipFill>
          <a:blip r:embed="rId3"/>
          <a:stretch>
            <a:fillRect/>
          </a:stretch>
        </p:blipFill>
        <p:spPr>
          <a:xfrm>
            <a:off x="8705921" y="1966935"/>
            <a:ext cx="2861383" cy="3386476"/>
          </a:xfrm>
          <a:prstGeom prst="rect">
            <a:avLst/>
          </a:prstGeom>
          <a:solidFill>
            <a:schemeClr val="tx1"/>
          </a:solidFill>
          <a:ln w="15875">
            <a:solidFill>
              <a:schemeClr val="tx1"/>
            </a:solidFill>
          </a:ln>
        </p:spPr>
      </p:pic>
      <p:sp>
        <p:nvSpPr>
          <p:cNvPr id="8" name="Rectangle 7">
            <a:extLst>
              <a:ext uri="{FF2B5EF4-FFF2-40B4-BE49-F238E27FC236}">
                <a16:creationId xmlns:a16="http://schemas.microsoft.com/office/drawing/2014/main" id="{8877FC43-A88D-9443-9C22-C08BBD452958}"/>
              </a:ext>
            </a:extLst>
          </p:cNvPr>
          <p:cNvSpPr/>
          <p:nvPr/>
        </p:nvSpPr>
        <p:spPr>
          <a:xfrm>
            <a:off x="352697" y="1371601"/>
            <a:ext cx="4873379" cy="50114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r>
              <a:rPr lang="en-US" dirty="0"/>
              <a:t>The Government of BC spends hundreds of millions if not billions of dollars per annum on procurement and services and yet little of this procurement is earmarked to First Nations owned businesses.  </a:t>
            </a:r>
          </a:p>
          <a:p>
            <a:pPr algn="ctr"/>
            <a:r>
              <a:rPr lang="en-US" dirty="0"/>
              <a:t>Seabird Island Band would like to see immediate action taken by the government on this issue and to seriously address this issue of economic reconciliation with Seabird and other First Nations throughout BC.  </a:t>
            </a:r>
          </a:p>
          <a:p>
            <a:pPr algn="ctr"/>
            <a:r>
              <a:rPr lang="en-US" dirty="0"/>
              <a:t>A change to procurement practices is required if economic reconciliation is to occur.  </a:t>
            </a:r>
          </a:p>
          <a:p>
            <a:pPr algn="ctr"/>
            <a:r>
              <a:rPr lang="en-US" dirty="0"/>
              <a:t>For example, TMX, which is owned by the Government of Canada has instituted a model of Indigenous inclusion for the construction of the pipeline.</a:t>
            </a:r>
          </a:p>
          <a:p>
            <a:pPr algn="ctr"/>
            <a:endParaRPr lang="en-US" dirty="0"/>
          </a:p>
          <a:p>
            <a:pPr algn="ctr"/>
            <a:endParaRPr lang="en-US" dirty="0"/>
          </a:p>
        </p:txBody>
      </p:sp>
      <p:sp>
        <p:nvSpPr>
          <p:cNvPr id="9" name="Rectangle 8">
            <a:extLst>
              <a:ext uri="{FF2B5EF4-FFF2-40B4-BE49-F238E27FC236}">
                <a16:creationId xmlns:a16="http://schemas.microsoft.com/office/drawing/2014/main" id="{72E796E1-8920-184B-8417-05CFC986C49E}"/>
              </a:ext>
            </a:extLst>
          </p:cNvPr>
          <p:cNvSpPr/>
          <p:nvPr/>
        </p:nvSpPr>
        <p:spPr>
          <a:xfrm>
            <a:off x="6486523" y="5490569"/>
            <a:ext cx="5140498" cy="108421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Seabird Island Band owns a manufacturing facility that produces promotional and work-related apparel</a:t>
            </a:r>
          </a:p>
        </p:txBody>
      </p:sp>
      <p:pic>
        <p:nvPicPr>
          <p:cNvPr id="11" name="Picture 10" descr="Logo&#10;&#10;Description automatically generated">
            <a:extLst>
              <a:ext uri="{FF2B5EF4-FFF2-40B4-BE49-F238E27FC236}">
                <a16:creationId xmlns:a16="http://schemas.microsoft.com/office/drawing/2014/main" id="{F532B3AD-889F-2E44-891D-0340BF54FB48}"/>
              </a:ext>
            </a:extLst>
          </p:cNvPr>
          <p:cNvPicPr>
            <a:picLocks noChangeAspect="1"/>
          </p:cNvPicPr>
          <p:nvPr/>
        </p:nvPicPr>
        <p:blipFill>
          <a:blip r:embed="rId4"/>
          <a:stretch>
            <a:fillRect/>
          </a:stretch>
        </p:blipFill>
        <p:spPr>
          <a:xfrm>
            <a:off x="9612459" y="383779"/>
            <a:ext cx="1341824" cy="1341824"/>
          </a:xfrm>
          <a:prstGeom prst="rect">
            <a:avLst/>
          </a:prstGeom>
          <a:ln w="15875">
            <a:solidFill>
              <a:schemeClr val="tx1"/>
            </a:solidFill>
          </a:ln>
        </p:spPr>
      </p:pic>
      <p:sp>
        <p:nvSpPr>
          <p:cNvPr id="12" name="Rectangle 11">
            <a:extLst>
              <a:ext uri="{FF2B5EF4-FFF2-40B4-BE49-F238E27FC236}">
                <a16:creationId xmlns:a16="http://schemas.microsoft.com/office/drawing/2014/main" id="{905FAE3D-6B74-B94B-908A-D2F382FFC3C9}"/>
              </a:ext>
            </a:extLst>
          </p:cNvPr>
          <p:cNvSpPr/>
          <p:nvPr/>
        </p:nvSpPr>
        <p:spPr>
          <a:xfrm>
            <a:off x="5576650" y="501714"/>
            <a:ext cx="3636292" cy="110595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Seabird is 51% in a </a:t>
            </a:r>
            <a:r>
              <a:rPr lang="en-US" dirty="0" err="1">
                <a:solidFill>
                  <a:schemeClr val="tx1"/>
                </a:solidFill>
              </a:rPr>
              <a:t>Stqoya</a:t>
            </a:r>
            <a:r>
              <a:rPr lang="en-US" dirty="0">
                <a:solidFill>
                  <a:schemeClr val="tx1"/>
                </a:solidFill>
              </a:rPr>
              <a:t> Construction, which has a staff of 100 and specializes in civil construction works</a:t>
            </a:r>
          </a:p>
        </p:txBody>
      </p:sp>
      <p:pic>
        <p:nvPicPr>
          <p:cNvPr id="13" name="Picture 12" descr="Logo&#10;&#10;Description automatically generated">
            <a:extLst>
              <a:ext uri="{FF2B5EF4-FFF2-40B4-BE49-F238E27FC236}">
                <a16:creationId xmlns:a16="http://schemas.microsoft.com/office/drawing/2014/main" id="{C21084F2-D36D-0C4D-A5FF-60DC80D0711D}"/>
              </a:ext>
            </a:extLst>
          </p:cNvPr>
          <p:cNvPicPr>
            <a:picLocks noChangeAspect="1"/>
          </p:cNvPicPr>
          <p:nvPr/>
        </p:nvPicPr>
        <p:blipFill>
          <a:blip r:embed="rId5"/>
          <a:stretch>
            <a:fillRect/>
          </a:stretch>
        </p:blipFill>
        <p:spPr>
          <a:xfrm>
            <a:off x="181167" y="6077029"/>
            <a:ext cx="767624" cy="612083"/>
          </a:xfrm>
          <a:prstGeom prst="rect">
            <a:avLst/>
          </a:prstGeom>
          <a:solidFill>
            <a:schemeClr val="bg1"/>
          </a:solidFill>
          <a:ln w="15875">
            <a:solidFill>
              <a:schemeClr val="tx1"/>
            </a:solidFill>
          </a:ln>
        </p:spPr>
      </p:pic>
    </p:spTree>
    <p:extLst>
      <p:ext uri="{BB962C8B-B14F-4D97-AF65-F5344CB8AC3E}">
        <p14:creationId xmlns:p14="http://schemas.microsoft.com/office/powerpoint/2010/main" val="21214137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449</Words>
  <Application>Microsoft Office PowerPoint</Application>
  <PresentationFormat>Widescreen</PresentationFormat>
  <Paragraphs>28</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Transportation and Infrastructure</vt:lpstr>
      <vt:lpstr>Transportation and Infrastructure</vt:lpstr>
      <vt:lpstr>Transportation and Infrastructure</vt:lpstr>
      <vt:lpstr>Procurement: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Janice Parsey</dc:creator>
  <cp:lastModifiedBy>Henrie de Boer</cp:lastModifiedBy>
  <cp:revision>2</cp:revision>
  <dcterms:created xsi:type="dcterms:W3CDTF">2021-11-25T16:26:16Z</dcterms:created>
  <dcterms:modified xsi:type="dcterms:W3CDTF">2021-11-25T22:59:30Z</dcterms:modified>
</cp:coreProperties>
</file>