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58" r:id="rId3"/>
    <p:sldId id="261" r:id="rId4"/>
    <p:sldId id="262" r:id="rId5"/>
    <p:sldId id="263"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8" d="100"/>
          <a:sy n="68" d="100"/>
        </p:scale>
        <p:origin x="81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F9A90-5B0F-4DDC-9A8D-CA90A4057D2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9B3F73B5-A64B-4A9C-A84D-5391890C454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811E6507-D96E-4761-AB15-59BBEBF50686}"/>
              </a:ext>
            </a:extLst>
          </p:cNvPr>
          <p:cNvSpPr>
            <a:spLocks noGrp="1"/>
          </p:cNvSpPr>
          <p:nvPr>
            <p:ph type="dt" sz="half" idx="10"/>
          </p:nvPr>
        </p:nvSpPr>
        <p:spPr/>
        <p:txBody>
          <a:bodyPr/>
          <a:lstStyle/>
          <a:p>
            <a:fld id="{07AB721E-5FE2-4947-9C88-56FCF57E442A}" type="datetimeFigureOut">
              <a:rPr lang="en-CA" smtClean="0"/>
              <a:t>2021-11-25</a:t>
            </a:fld>
            <a:endParaRPr lang="en-CA"/>
          </a:p>
        </p:txBody>
      </p:sp>
      <p:sp>
        <p:nvSpPr>
          <p:cNvPr id="5" name="Footer Placeholder 4">
            <a:extLst>
              <a:ext uri="{FF2B5EF4-FFF2-40B4-BE49-F238E27FC236}">
                <a16:creationId xmlns:a16="http://schemas.microsoft.com/office/drawing/2014/main" id="{D22B6F1C-3064-4889-A7C4-1202558EDEBA}"/>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4501A5BE-D6BB-4C9A-BB1E-F29166021ED9}"/>
              </a:ext>
            </a:extLst>
          </p:cNvPr>
          <p:cNvSpPr>
            <a:spLocks noGrp="1"/>
          </p:cNvSpPr>
          <p:nvPr>
            <p:ph type="sldNum" sz="quarter" idx="12"/>
          </p:nvPr>
        </p:nvSpPr>
        <p:spPr/>
        <p:txBody>
          <a:bodyPr/>
          <a:lstStyle/>
          <a:p>
            <a:fld id="{597F7795-A87D-4EEF-AA42-264E7374A7E7}" type="slidenum">
              <a:rPr lang="en-CA" smtClean="0"/>
              <a:t>‹#›</a:t>
            </a:fld>
            <a:endParaRPr lang="en-CA"/>
          </a:p>
        </p:txBody>
      </p:sp>
    </p:spTree>
    <p:extLst>
      <p:ext uri="{BB962C8B-B14F-4D97-AF65-F5344CB8AC3E}">
        <p14:creationId xmlns:p14="http://schemas.microsoft.com/office/powerpoint/2010/main" val="20115721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30E1D-0741-44C4-9601-EE356B9FA58E}"/>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7BA29782-C458-4987-A30C-222B9A97C81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638F03BB-10D4-42DB-8119-EBFFDCFE3D7A}"/>
              </a:ext>
            </a:extLst>
          </p:cNvPr>
          <p:cNvSpPr>
            <a:spLocks noGrp="1"/>
          </p:cNvSpPr>
          <p:nvPr>
            <p:ph type="dt" sz="half" idx="10"/>
          </p:nvPr>
        </p:nvSpPr>
        <p:spPr/>
        <p:txBody>
          <a:bodyPr/>
          <a:lstStyle/>
          <a:p>
            <a:fld id="{07AB721E-5FE2-4947-9C88-56FCF57E442A}" type="datetimeFigureOut">
              <a:rPr lang="en-CA" smtClean="0"/>
              <a:t>2021-11-25</a:t>
            </a:fld>
            <a:endParaRPr lang="en-CA"/>
          </a:p>
        </p:txBody>
      </p:sp>
      <p:sp>
        <p:nvSpPr>
          <p:cNvPr id="5" name="Footer Placeholder 4">
            <a:extLst>
              <a:ext uri="{FF2B5EF4-FFF2-40B4-BE49-F238E27FC236}">
                <a16:creationId xmlns:a16="http://schemas.microsoft.com/office/drawing/2014/main" id="{A97D0AD9-BEA5-4ED1-9430-11F3C80F3CD9}"/>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E5739E55-AC83-4D9F-BA3A-4C6B25C04D3A}"/>
              </a:ext>
            </a:extLst>
          </p:cNvPr>
          <p:cNvSpPr>
            <a:spLocks noGrp="1"/>
          </p:cNvSpPr>
          <p:nvPr>
            <p:ph type="sldNum" sz="quarter" idx="12"/>
          </p:nvPr>
        </p:nvSpPr>
        <p:spPr/>
        <p:txBody>
          <a:bodyPr/>
          <a:lstStyle/>
          <a:p>
            <a:fld id="{597F7795-A87D-4EEF-AA42-264E7374A7E7}" type="slidenum">
              <a:rPr lang="en-CA" smtClean="0"/>
              <a:t>‹#›</a:t>
            </a:fld>
            <a:endParaRPr lang="en-CA"/>
          </a:p>
        </p:txBody>
      </p:sp>
    </p:spTree>
    <p:extLst>
      <p:ext uri="{BB962C8B-B14F-4D97-AF65-F5344CB8AC3E}">
        <p14:creationId xmlns:p14="http://schemas.microsoft.com/office/powerpoint/2010/main" val="849810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6365437-E7EB-4382-B01C-1968A8FE57D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833FC294-8E4E-4FB4-9D2E-F4D6314DA74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417E16C8-C2E2-41CB-B2C0-2A4438866B48}"/>
              </a:ext>
            </a:extLst>
          </p:cNvPr>
          <p:cNvSpPr>
            <a:spLocks noGrp="1"/>
          </p:cNvSpPr>
          <p:nvPr>
            <p:ph type="dt" sz="half" idx="10"/>
          </p:nvPr>
        </p:nvSpPr>
        <p:spPr/>
        <p:txBody>
          <a:bodyPr/>
          <a:lstStyle/>
          <a:p>
            <a:fld id="{07AB721E-5FE2-4947-9C88-56FCF57E442A}" type="datetimeFigureOut">
              <a:rPr lang="en-CA" smtClean="0"/>
              <a:t>2021-11-25</a:t>
            </a:fld>
            <a:endParaRPr lang="en-CA"/>
          </a:p>
        </p:txBody>
      </p:sp>
      <p:sp>
        <p:nvSpPr>
          <p:cNvPr id="5" name="Footer Placeholder 4">
            <a:extLst>
              <a:ext uri="{FF2B5EF4-FFF2-40B4-BE49-F238E27FC236}">
                <a16:creationId xmlns:a16="http://schemas.microsoft.com/office/drawing/2014/main" id="{5092BB2E-F5C5-4B16-A3C1-3F96B6B0A744}"/>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BCDA5E02-6D38-479F-BAC6-50FD858A144D}"/>
              </a:ext>
            </a:extLst>
          </p:cNvPr>
          <p:cNvSpPr>
            <a:spLocks noGrp="1"/>
          </p:cNvSpPr>
          <p:nvPr>
            <p:ph type="sldNum" sz="quarter" idx="12"/>
          </p:nvPr>
        </p:nvSpPr>
        <p:spPr/>
        <p:txBody>
          <a:bodyPr/>
          <a:lstStyle/>
          <a:p>
            <a:fld id="{597F7795-A87D-4EEF-AA42-264E7374A7E7}" type="slidenum">
              <a:rPr lang="en-CA" smtClean="0"/>
              <a:t>‹#›</a:t>
            </a:fld>
            <a:endParaRPr lang="en-CA"/>
          </a:p>
        </p:txBody>
      </p:sp>
    </p:spTree>
    <p:extLst>
      <p:ext uri="{BB962C8B-B14F-4D97-AF65-F5344CB8AC3E}">
        <p14:creationId xmlns:p14="http://schemas.microsoft.com/office/powerpoint/2010/main" val="3609096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4993F-FE2E-4168-A901-C839FAF28623}"/>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C6CA36B3-BFF9-4124-B314-A42927517DC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DC289F2C-9BBE-4B81-AF23-629C693D3271}"/>
              </a:ext>
            </a:extLst>
          </p:cNvPr>
          <p:cNvSpPr>
            <a:spLocks noGrp="1"/>
          </p:cNvSpPr>
          <p:nvPr>
            <p:ph type="dt" sz="half" idx="10"/>
          </p:nvPr>
        </p:nvSpPr>
        <p:spPr/>
        <p:txBody>
          <a:bodyPr/>
          <a:lstStyle/>
          <a:p>
            <a:fld id="{07AB721E-5FE2-4947-9C88-56FCF57E442A}" type="datetimeFigureOut">
              <a:rPr lang="en-CA" smtClean="0"/>
              <a:t>2021-11-25</a:t>
            </a:fld>
            <a:endParaRPr lang="en-CA"/>
          </a:p>
        </p:txBody>
      </p:sp>
      <p:sp>
        <p:nvSpPr>
          <p:cNvPr id="5" name="Footer Placeholder 4">
            <a:extLst>
              <a:ext uri="{FF2B5EF4-FFF2-40B4-BE49-F238E27FC236}">
                <a16:creationId xmlns:a16="http://schemas.microsoft.com/office/drawing/2014/main" id="{106C6C2A-FA8A-41DA-87A0-E7170D5ACECE}"/>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BF269709-E96D-4D4B-9EBD-1B59D84AFEF6}"/>
              </a:ext>
            </a:extLst>
          </p:cNvPr>
          <p:cNvSpPr>
            <a:spLocks noGrp="1"/>
          </p:cNvSpPr>
          <p:nvPr>
            <p:ph type="sldNum" sz="quarter" idx="12"/>
          </p:nvPr>
        </p:nvSpPr>
        <p:spPr/>
        <p:txBody>
          <a:bodyPr/>
          <a:lstStyle/>
          <a:p>
            <a:fld id="{597F7795-A87D-4EEF-AA42-264E7374A7E7}" type="slidenum">
              <a:rPr lang="en-CA" smtClean="0"/>
              <a:t>‹#›</a:t>
            </a:fld>
            <a:endParaRPr lang="en-CA"/>
          </a:p>
        </p:txBody>
      </p:sp>
    </p:spTree>
    <p:extLst>
      <p:ext uri="{BB962C8B-B14F-4D97-AF65-F5344CB8AC3E}">
        <p14:creationId xmlns:p14="http://schemas.microsoft.com/office/powerpoint/2010/main" val="13480778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B80A67-944A-4249-B724-6B7439DC79C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01BC622B-2C26-4A84-9887-E354D28D1D1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515A120-D5AB-452B-B10B-0AE7FADA1543}"/>
              </a:ext>
            </a:extLst>
          </p:cNvPr>
          <p:cNvSpPr>
            <a:spLocks noGrp="1"/>
          </p:cNvSpPr>
          <p:nvPr>
            <p:ph type="dt" sz="half" idx="10"/>
          </p:nvPr>
        </p:nvSpPr>
        <p:spPr/>
        <p:txBody>
          <a:bodyPr/>
          <a:lstStyle/>
          <a:p>
            <a:fld id="{07AB721E-5FE2-4947-9C88-56FCF57E442A}" type="datetimeFigureOut">
              <a:rPr lang="en-CA" smtClean="0"/>
              <a:t>2021-11-25</a:t>
            </a:fld>
            <a:endParaRPr lang="en-CA"/>
          </a:p>
        </p:txBody>
      </p:sp>
      <p:sp>
        <p:nvSpPr>
          <p:cNvPr id="5" name="Footer Placeholder 4">
            <a:extLst>
              <a:ext uri="{FF2B5EF4-FFF2-40B4-BE49-F238E27FC236}">
                <a16:creationId xmlns:a16="http://schemas.microsoft.com/office/drawing/2014/main" id="{4D9427FE-FAB7-4A8B-9325-4DBA7C9576CD}"/>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76B4B9DF-9FDA-4A6C-AFF5-C8B3E884CB59}"/>
              </a:ext>
            </a:extLst>
          </p:cNvPr>
          <p:cNvSpPr>
            <a:spLocks noGrp="1"/>
          </p:cNvSpPr>
          <p:nvPr>
            <p:ph type="sldNum" sz="quarter" idx="12"/>
          </p:nvPr>
        </p:nvSpPr>
        <p:spPr/>
        <p:txBody>
          <a:bodyPr/>
          <a:lstStyle/>
          <a:p>
            <a:fld id="{597F7795-A87D-4EEF-AA42-264E7374A7E7}" type="slidenum">
              <a:rPr lang="en-CA" smtClean="0"/>
              <a:t>‹#›</a:t>
            </a:fld>
            <a:endParaRPr lang="en-CA"/>
          </a:p>
        </p:txBody>
      </p:sp>
    </p:spTree>
    <p:extLst>
      <p:ext uri="{BB962C8B-B14F-4D97-AF65-F5344CB8AC3E}">
        <p14:creationId xmlns:p14="http://schemas.microsoft.com/office/powerpoint/2010/main" val="1324639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5356D-EF99-4A8B-BF58-B6943D52FCF3}"/>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803BA37C-CECB-4E20-BBB2-CF13A122259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DB7608B1-73BE-437C-AA80-27CE5E515A0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DBC53EA6-7AD1-4863-93A4-EAEC6F4FF682}"/>
              </a:ext>
            </a:extLst>
          </p:cNvPr>
          <p:cNvSpPr>
            <a:spLocks noGrp="1"/>
          </p:cNvSpPr>
          <p:nvPr>
            <p:ph type="dt" sz="half" idx="10"/>
          </p:nvPr>
        </p:nvSpPr>
        <p:spPr/>
        <p:txBody>
          <a:bodyPr/>
          <a:lstStyle/>
          <a:p>
            <a:fld id="{07AB721E-5FE2-4947-9C88-56FCF57E442A}" type="datetimeFigureOut">
              <a:rPr lang="en-CA" smtClean="0"/>
              <a:t>2021-11-25</a:t>
            </a:fld>
            <a:endParaRPr lang="en-CA"/>
          </a:p>
        </p:txBody>
      </p:sp>
      <p:sp>
        <p:nvSpPr>
          <p:cNvPr id="6" name="Footer Placeholder 5">
            <a:extLst>
              <a:ext uri="{FF2B5EF4-FFF2-40B4-BE49-F238E27FC236}">
                <a16:creationId xmlns:a16="http://schemas.microsoft.com/office/drawing/2014/main" id="{0EAF670F-ED4F-4665-8C72-9C4F6C2DD1B2}"/>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186718FD-B35F-44DC-86FF-9F04B74B2B7F}"/>
              </a:ext>
            </a:extLst>
          </p:cNvPr>
          <p:cNvSpPr>
            <a:spLocks noGrp="1"/>
          </p:cNvSpPr>
          <p:nvPr>
            <p:ph type="sldNum" sz="quarter" idx="12"/>
          </p:nvPr>
        </p:nvSpPr>
        <p:spPr/>
        <p:txBody>
          <a:bodyPr/>
          <a:lstStyle/>
          <a:p>
            <a:fld id="{597F7795-A87D-4EEF-AA42-264E7374A7E7}" type="slidenum">
              <a:rPr lang="en-CA" smtClean="0"/>
              <a:t>‹#›</a:t>
            </a:fld>
            <a:endParaRPr lang="en-CA"/>
          </a:p>
        </p:txBody>
      </p:sp>
    </p:spTree>
    <p:extLst>
      <p:ext uri="{BB962C8B-B14F-4D97-AF65-F5344CB8AC3E}">
        <p14:creationId xmlns:p14="http://schemas.microsoft.com/office/powerpoint/2010/main" val="2213127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DF083-5058-40EB-B6B7-7D2A45D5AAE1}"/>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A0E0E150-1F89-4C9F-BBFC-0EEB35388C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AE27F9C-558D-46C0-A1B7-408BCFC5167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BBAE105D-A7E6-4E10-B155-CA0C355E0A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277E677-3A7B-441C-8151-2F37DD09DA0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B2269CEC-D9EA-4765-A019-7564731F6838}"/>
              </a:ext>
            </a:extLst>
          </p:cNvPr>
          <p:cNvSpPr>
            <a:spLocks noGrp="1"/>
          </p:cNvSpPr>
          <p:nvPr>
            <p:ph type="dt" sz="half" idx="10"/>
          </p:nvPr>
        </p:nvSpPr>
        <p:spPr/>
        <p:txBody>
          <a:bodyPr/>
          <a:lstStyle/>
          <a:p>
            <a:fld id="{07AB721E-5FE2-4947-9C88-56FCF57E442A}" type="datetimeFigureOut">
              <a:rPr lang="en-CA" smtClean="0"/>
              <a:t>2021-11-25</a:t>
            </a:fld>
            <a:endParaRPr lang="en-CA"/>
          </a:p>
        </p:txBody>
      </p:sp>
      <p:sp>
        <p:nvSpPr>
          <p:cNvPr id="8" name="Footer Placeholder 7">
            <a:extLst>
              <a:ext uri="{FF2B5EF4-FFF2-40B4-BE49-F238E27FC236}">
                <a16:creationId xmlns:a16="http://schemas.microsoft.com/office/drawing/2014/main" id="{B39D8FE1-14CB-457C-BA66-9CC9C18E11D0}"/>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3FF4AFAB-43B6-4033-B092-C341B4C6901E}"/>
              </a:ext>
            </a:extLst>
          </p:cNvPr>
          <p:cNvSpPr>
            <a:spLocks noGrp="1"/>
          </p:cNvSpPr>
          <p:nvPr>
            <p:ph type="sldNum" sz="quarter" idx="12"/>
          </p:nvPr>
        </p:nvSpPr>
        <p:spPr/>
        <p:txBody>
          <a:bodyPr/>
          <a:lstStyle/>
          <a:p>
            <a:fld id="{597F7795-A87D-4EEF-AA42-264E7374A7E7}" type="slidenum">
              <a:rPr lang="en-CA" smtClean="0"/>
              <a:t>‹#›</a:t>
            </a:fld>
            <a:endParaRPr lang="en-CA"/>
          </a:p>
        </p:txBody>
      </p:sp>
    </p:spTree>
    <p:extLst>
      <p:ext uri="{BB962C8B-B14F-4D97-AF65-F5344CB8AC3E}">
        <p14:creationId xmlns:p14="http://schemas.microsoft.com/office/powerpoint/2010/main" val="249050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94FA2-6874-494C-BEAD-4C90FBE8B1B5}"/>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AF3A3D40-B0EB-423C-A165-3A591A7EA733}"/>
              </a:ext>
            </a:extLst>
          </p:cNvPr>
          <p:cNvSpPr>
            <a:spLocks noGrp="1"/>
          </p:cNvSpPr>
          <p:nvPr>
            <p:ph type="dt" sz="half" idx="10"/>
          </p:nvPr>
        </p:nvSpPr>
        <p:spPr/>
        <p:txBody>
          <a:bodyPr/>
          <a:lstStyle/>
          <a:p>
            <a:fld id="{07AB721E-5FE2-4947-9C88-56FCF57E442A}" type="datetimeFigureOut">
              <a:rPr lang="en-CA" smtClean="0"/>
              <a:t>2021-11-25</a:t>
            </a:fld>
            <a:endParaRPr lang="en-CA"/>
          </a:p>
        </p:txBody>
      </p:sp>
      <p:sp>
        <p:nvSpPr>
          <p:cNvPr id="4" name="Footer Placeholder 3">
            <a:extLst>
              <a:ext uri="{FF2B5EF4-FFF2-40B4-BE49-F238E27FC236}">
                <a16:creationId xmlns:a16="http://schemas.microsoft.com/office/drawing/2014/main" id="{E46F8010-073A-40D9-A319-C56DE501EC36}"/>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941B69FC-F77E-4990-8CA3-A39CB5EDB65C}"/>
              </a:ext>
            </a:extLst>
          </p:cNvPr>
          <p:cNvSpPr>
            <a:spLocks noGrp="1"/>
          </p:cNvSpPr>
          <p:nvPr>
            <p:ph type="sldNum" sz="quarter" idx="12"/>
          </p:nvPr>
        </p:nvSpPr>
        <p:spPr/>
        <p:txBody>
          <a:bodyPr/>
          <a:lstStyle/>
          <a:p>
            <a:fld id="{597F7795-A87D-4EEF-AA42-264E7374A7E7}" type="slidenum">
              <a:rPr lang="en-CA" smtClean="0"/>
              <a:t>‹#›</a:t>
            </a:fld>
            <a:endParaRPr lang="en-CA"/>
          </a:p>
        </p:txBody>
      </p:sp>
    </p:spTree>
    <p:extLst>
      <p:ext uri="{BB962C8B-B14F-4D97-AF65-F5344CB8AC3E}">
        <p14:creationId xmlns:p14="http://schemas.microsoft.com/office/powerpoint/2010/main" val="2030689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0F0DD24-214A-4D1A-B1CF-A80D7AF0FD75}"/>
              </a:ext>
            </a:extLst>
          </p:cNvPr>
          <p:cNvSpPr>
            <a:spLocks noGrp="1"/>
          </p:cNvSpPr>
          <p:nvPr>
            <p:ph type="dt" sz="half" idx="10"/>
          </p:nvPr>
        </p:nvSpPr>
        <p:spPr/>
        <p:txBody>
          <a:bodyPr/>
          <a:lstStyle/>
          <a:p>
            <a:fld id="{07AB721E-5FE2-4947-9C88-56FCF57E442A}" type="datetimeFigureOut">
              <a:rPr lang="en-CA" smtClean="0"/>
              <a:t>2021-11-25</a:t>
            </a:fld>
            <a:endParaRPr lang="en-CA"/>
          </a:p>
        </p:txBody>
      </p:sp>
      <p:sp>
        <p:nvSpPr>
          <p:cNvPr id="3" name="Footer Placeholder 2">
            <a:extLst>
              <a:ext uri="{FF2B5EF4-FFF2-40B4-BE49-F238E27FC236}">
                <a16:creationId xmlns:a16="http://schemas.microsoft.com/office/drawing/2014/main" id="{B150F633-C51B-4515-9606-718E2AE4A0FB}"/>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FF16BBA4-5F75-40B9-91FF-BC32EFAD20D1}"/>
              </a:ext>
            </a:extLst>
          </p:cNvPr>
          <p:cNvSpPr>
            <a:spLocks noGrp="1"/>
          </p:cNvSpPr>
          <p:nvPr>
            <p:ph type="sldNum" sz="quarter" idx="12"/>
          </p:nvPr>
        </p:nvSpPr>
        <p:spPr/>
        <p:txBody>
          <a:bodyPr/>
          <a:lstStyle/>
          <a:p>
            <a:fld id="{597F7795-A87D-4EEF-AA42-264E7374A7E7}" type="slidenum">
              <a:rPr lang="en-CA" smtClean="0"/>
              <a:t>‹#›</a:t>
            </a:fld>
            <a:endParaRPr lang="en-CA"/>
          </a:p>
        </p:txBody>
      </p:sp>
    </p:spTree>
    <p:extLst>
      <p:ext uri="{BB962C8B-B14F-4D97-AF65-F5344CB8AC3E}">
        <p14:creationId xmlns:p14="http://schemas.microsoft.com/office/powerpoint/2010/main" val="41139687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B2D54C-0165-487E-85D8-2C569625259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58883FB9-A1CD-40C4-9EA4-7BF5D99D9E4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71659925-BF42-4123-8306-B185665C7D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82E967-FC9D-4BD8-ADDA-E1731EAD549D}"/>
              </a:ext>
            </a:extLst>
          </p:cNvPr>
          <p:cNvSpPr>
            <a:spLocks noGrp="1"/>
          </p:cNvSpPr>
          <p:nvPr>
            <p:ph type="dt" sz="half" idx="10"/>
          </p:nvPr>
        </p:nvSpPr>
        <p:spPr/>
        <p:txBody>
          <a:bodyPr/>
          <a:lstStyle/>
          <a:p>
            <a:fld id="{07AB721E-5FE2-4947-9C88-56FCF57E442A}" type="datetimeFigureOut">
              <a:rPr lang="en-CA" smtClean="0"/>
              <a:t>2021-11-25</a:t>
            </a:fld>
            <a:endParaRPr lang="en-CA"/>
          </a:p>
        </p:txBody>
      </p:sp>
      <p:sp>
        <p:nvSpPr>
          <p:cNvPr id="6" name="Footer Placeholder 5">
            <a:extLst>
              <a:ext uri="{FF2B5EF4-FFF2-40B4-BE49-F238E27FC236}">
                <a16:creationId xmlns:a16="http://schemas.microsoft.com/office/drawing/2014/main" id="{F03D351B-165A-44F0-944D-D10BD2059FC7}"/>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29E94DEF-1B6B-41E3-B1F3-036B4D97A795}"/>
              </a:ext>
            </a:extLst>
          </p:cNvPr>
          <p:cNvSpPr>
            <a:spLocks noGrp="1"/>
          </p:cNvSpPr>
          <p:nvPr>
            <p:ph type="sldNum" sz="quarter" idx="12"/>
          </p:nvPr>
        </p:nvSpPr>
        <p:spPr/>
        <p:txBody>
          <a:bodyPr/>
          <a:lstStyle/>
          <a:p>
            <a:fld id="{597F7795-A87D-4EEF-AA42-264E7374A7E7}" type="slidenum">
              <a:rPr lang="en-CA" smtClean="0"/>
              <a:t>‹#›</a:t>
            </a:fld>
            <a:endParaRPr lang="en-CA"/>
          </a:p>
        </p:txBody>
      </p:sp>
    </p:spTree>
    <p:extLst>
      <p:ext uri="{BB962C8B-B14F-4D97-AF65-F5344CB8AC3E}">
        <p14:creationId xmlns:p14="http://schemas.microsoft.com/office/powerpoint/2010/main" val="3529177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3D0BE-CB67-4592-BBC9-5563A69E2C8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A91F0F3D-D611-498E-9D90-4EFA0ED6C3C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7999BE9E-8F6D-491C-AF6F-90DA359695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5E166AF-469B-40B2-A28A-769483626CC1}"/>
              </a:ext>
            </a:extLst>
          </p:cNvPr>
          <p:cNvSpPr>
            <a:spLocks noGrp="1"/>
          </p:cNvSpPr>
          <p:nvPr>
            <p:ph type="dt" sz="half" idx="10"/>
          </p:nvPr>
        </p:nvSpPr>
        <p:spPr/>
        <p:txBody>
          <a:bodyPr/>
          <a:lstStyle/>
          <a:p>
            <a:fld id="{07AB721E-5FE2-4947-9C88-56FCF57E442A}" type="datetimeFigureOut">
              <a:rPr lang="en-CA" smtClean="0"/>
              <a:t>2021-11-25</a:t>
            </a:fld>
            <a:endParaRPr lang="en-CA"/>
          </a:p>
        </p:txBody>
      </p:sp>
      <p:sp>
        <p:nvSpPr>
          <p:cNvPr id="6" name="Footer Placeholder 5">
            <a:extLst>
              <a:ext uri="{FF2B5EF4-FFF2-40B4-BE49-F238E27FC236}">
                <a16:creationId xmlns:a16="http://schemas.microsoft.com/office/drawing/2014/main" id="{4AB9095B-8717-40EF-8D69-16999EAE22AA}"/>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F4B4A8E3-1900-4609-BC61-148C23D72858}"/>
              </a:ext>
            </a:extLst>
          </p:cNvPr>
          <p:cNvSpPr>
            <a:spLocks noGrp="1"/>
          </p:cNvSpPr>
          <p:nvPr>
            <p:ph type="sldNum" sz="quarter" idx="12"/>
          </p:nvPr>
        </p:nvSpPr>
        <p:spPr/>
        <p:txBody>
          <a:bodyPr/>
          <a:lstStyle/>
          <a:p>
            <a:fld id="{597F7795-A87D-4EEF-AA42-264E7374A7E7}" type="slidenum">
              <a:rPr lang="en-CA" smtClean="0"/>
              <a:t>‹#›</a:t>
            </a:fld>
            <a:endParaRPr lang="en-CA"/>
          </a:p>
        </p:txBody>
      </p:sp>
    </p:spTree>
    <p:extLst>
      <p:ext uri="{BB962C8B-B14F-4D97-AF65-F5344CB8AC3E}">
        <p14:creationId xmlns:p14="http://schemas.microsoft.com/office/powerpoint/2010/main" val="1246867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C3DCDF1-9B49-440E-A58D-70D4A0D2E3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8F6154CA-EB56-4A39-9896-E8A4584A3C5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2B4FCBD2-DD1F-4BBC-AF39-6D50653C69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AB721E-5FE2-4947-9C88-56FCF57E442A}" type="datetimeFigureOut">
              <a:rPr lang="en-CA" smtClean="0"/>
              <a:t>2021-11-25</a:t>
            </a:fld>
            <a:endParaRPr lang="en-CA"/>
          </a:p>
        </p:txBody>
      </p:sp>
      <p:sp>
        <p:nvSpPr>
          <p:cNvPr id="5" name="Footer Placeholder 4">
            <a:extLst>
              <a:ext uri="{FF2B5EF4-FFF2-40B4-BE49-F238E27FC236}">
                <a16:creationId xmlns:a16="http://schemas.microsoft.com/office/drawing/2014/main" id="{C6AA716D-2C74-4D3F-B935-8E4F9DF57E7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2D1ABEC9-3C96-4809-BE86-5A05F95679B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7F7795-A87D-4EEF-AA42-264E7374A7E7}" type="slidenum">
              <a:rPr lang="en-CA" smtClean="0"/>
              <a:t>‹#›</a:t>
            </a:fld>
            <a:endParaRPr lang="en-CA"/>
          </a:p>
        </p:txBody>
      </p:sp>
    </p:spTree>
    <p:extLst>
      <p:ext uri="{BB962C8B-B14F-4D97-AF65-F5344CB8AC3E}">
        <p14:creationId xmlns:p14="http://schemas.microsoft.com/office/powerpoint/2010/main" val="3394680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a16="http://schemas.microsoft.com/office/drawing/2014/main" id="{582E5FAC-65B5-4C13-95CF-71B43EEA8E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043"/>
            <a:ext cx="12192000" cy="6787914"/>
          </a:xfrm>
          <a:prstGeom prst="rect">
            <a:avLst/>
          </a:prstGeom>
        </p:spPr>
      </p:pic>
      <p:sp>
        <p:nvSpPr>
          <p:cNvPr id="6" name="TextBox 5">
            <a:extLst>
              <a:ext uri="{FF2B5EF4-FFF2-40B4-BE49-F238E27FC236}">
                <a16:creationId xmlns:a16="http://schemas.microsoft.com/office/drawing/2014/main" id="{CBD2F9FC-3280-4EE1-8946-0BB225D7DE9A}"/>
              </a:ext>
            </a:extLst>
          </p:cNvPr>
          <p:cNvSpPr txBox="1"/>
          <p:nvPr/>
        </p:nvSpPr>
        <p:spPr>
          <a:xfrm>
            <a:off x="88776" y="2121762"/>
            <a:ext cx="9259410" cy="4647426"/>
          </a:xfrm>
          <a:prstGeom prst="rect">
            <a:avLst/>
          </a:prstGeom>
          <a:noFill/>
        </p:spPr>
        <p:txBody>
          <a:bodyPr wrap="square" rtlCol="0">
            <a:spAutoFit/>
          </a:bodyPr>
          <a:lstStyle/>
          <a:p>
            <a:pPr algn="ctr"/>
            <a:r>
              <a:rPr lang="en-US" sz="4400" b="1" spc="-150" dirty="0">
                <a:effectLst/>
                <a:ea typeface="Calibri" panose="020F0502020204030204" pitchFamily="34" charset="0"/>
                <a:cs typeface="Times New Roman" panose="02020603050405020304" pitchFamily="18" charset="0"/>
              </a:rPr>
              <a:t>BC Cabinet &amp; First Nations Leadership Gathering</a:t>
            </a:r>
          </a:p>
          <a:p>
            <a:pPr algn="ctr"/>
            <a:endParaRPr lang="en-US" sz="3600" b="1" dirty="0">
              <a:ea typeface="Calibri" panose="020F0502020204030204" pitchFamily="34" charset="0"/>
              <a:cs typeface="Times New Roman" panose="02020603050405020304" pitchFamily="18" charset="0"/>
            </a:endParaRPr>
          </a:p>
          <a:p>
            <a:pPr algn="ctr"/>
            <a:r>
              <a:rPr lang="en-US" sz="3200" b="1" spc="-150" dirty="0">
                <a:effectLst/>
                <a:ea typeface="Calibri" panose="020F0502020204030204" pitchFamily="34" charset="0"/>
                <a:cs typeface="Times New Roman" panose="02020603050405020304" pitchFamily="18" charset="0"/>
              </a:rPr>
              <a:t>November 30</a:t>
            </a:r>
            <a:r>
              <a:rPr lang="en-US" sz="3200" b="1" spc="-150" baseline="30000" dirty="0">
                <a:effectLst/>
                <a:ea typeface="Calibri" panose="020F0502020204030204" pitchFamily="34" charset="0"/>
                <a:cs typeface="Times New Roman" panose="02020603050405020304" pitchFamily="18" charset="0"/>
              </a:rPr>
              <a:t>th</a:t>
            </a:r>
            <a:r>
              <a:rPr lang="en-US" sz="3200" b="1" spc="-150" dirty="0">
                <a:effectLst/>
                <a:ea typeface="Calibri" panose="020F0502020204030204" pitchFamily="34" charset="0"/>
                <a:cs typeface="Times New Roman" panose="02020603050405020304" pitchFamily="18" charset="0"/>
              </a:rPr>
              <a:t> – December 1</a:t>
            </a:r>
            <a:r>
              <a:rPr lang="en-US" sz="3200" b="1" spc="-150" baseline="30000" dirty="0">
                <a:effectLst/>
                <a:ea typeface="Calibri" panose="020F0502020204030204" pitchFamily="34" charset="0"/>
                <a:cs typeface="Times New Roman" panose="02020603050405020304" pitchFamily="18" charset="0"/>
              </a:rPr>
              <a:t>st</a:t>
            </a:r>
            <a:r>
              <a:rPr lang="en-US" sz="3200" b="1" spc="-150" dirty="0">
                <a:effectLst/>
                <a:ea typeface="Calibri" panose="020F0502020204030204" pitchFamily="34" charset="0"/>
                <a:cs typeface="Times New Roman" panose="02020603050405020304" pitchFamily="18" charset="0"/>
              </a:rPr>
              <a:t>, 2021</a:t>
            </a:r>
          </a:p>
          <a:p>
            <a:pPr algn="ctr"/>
            <a:endParaRPr lang="en-US" sz="3200" b="1" spc="-150" dirty="0">
              <a:ea typeface="Calibri" panose="020F0502020204030204" pitchFamily="34" charset="0"/>
              <a:cs typeface="Times New Roman" panose="02020603050405020304" pitchFamily="18" charset="0"/>
            </a:endParaRPr>
          </a:p>
          <a:p>
            <a:pPr algn="ctr"/>
            <a:r>
              <a:rPr lang="en-CA" sz="4000" b="1" spc="-150" dirty="0">
                <a:solidFill>
                  <a:srgbClr val="C00000"/>
                </a:solidFill>
                <a:latin typeface="+mn-lt"/>
              </a:rPr>
              <a:t>Finance</a:t>
            </a:r>
            <a:endParaRPr lang="en-US" sz="4000" b="1" spc="-150" dirty="0">
              <a:solidFill>
                <a:srgbClr val="C00000"/>
              </a:solidFill>
              <a:effectLst/>
              <a:ea typeface="Calibri" panose="020F0502020204030204" pitchFamily="34" charset="0"/>
              <a:cs typeface="Times New Roman" panose="02020603050405020304" pitchFamily="18" charset="0"/>
            </a:endParaRPr>
          </a:p>
          <a:p>
            <a:pPr algn="ctr"/>
            <a:endParaRPr lang="en-US" sz="3200" b="1" dirty="0">
              <a:effectLst/>
              <a:ea typeface="Calibri" panose="020F0502020204030204" pitchFamily="34" charset="0"/>
              <a:cs typeface="Times New Roman" panose="02020603050405020304" pitchFamily="18" charset="0"/>
            </a:endParaRPr>
          </a:p>
          <a:p>
            <a:endParaRPr lang="en-CA" dirty="0"/>
          </a:p>
          <a:p>
            <a:endParaRPr lang="en-CA" dirty="0"/>
          </a:p>
        </p:txBody>
      </p:sp>
    </p:spTree>
    <p:extLst>
      <p:ext uri="{BB962C8B-B14F-4D97-AF65-F5344CB8AC3E}">
        <p14:creationId xmlns:p14="http://schemas.microsoft.com/office/powerpoint/2010/main" val="17275404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with medium confidence">
            <a:extLst>
              <a:ext uri="{FF2B5EF4-FFF2-40B4-BE49-F238E27FC236}">
                <a16:creationId xmlns:a16="http://schemas.microsoft.com/office/drawing/2014/main" id="{6A065768-E827-47DA-8A00-967BC9313E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876"/>
            <a:ext cx="12192000" cy="6787914"/>
          </a:xfrm>
          <a:prstGeom prst="rect">
            <a:avLst/>
          </a:prstGeom>
        </p:spPr>
      </p:pic>
      <p:sp>
        <p:nvSpPr>
          <p:cNvPr id="2" name="Title 1">
            <a:extLst>
              <a:ext uri="{FF2B5EF4-FFF2-40B4-BE49-F238E27FC236}">
                <a16:creationId xmlns:a16="http://schemas.microsoft.com/office/drawing/2014/main" id="{C7F79C57-E681-4474-89A8-A507DAA1A264}"/>
              </a:ext>
            </a:extLst>
          </p:cNvPr>
          <p:cNvSpPr>
            <a:spLocks noGrp="1"/>
          </p:cNvSpPr>
          <p:nvPr>
            <p:ph type="title"/>
          </p:nvPr>
        </p:nvSpPr>
        <p:spPr>
          <a:xfrm>
            <a:off x="838200" y="137476"/>
            <a:ext cx="10515600" cy="1325563"/>
          </a:xfrm>
        </p:spPr>
        <p:txBody>
          <a:bodyPr/>
          <a:lstStyle/>
          <a:p>
            <a:r>
              <a:rPr lang="en-CA" b="1" spc="-150" dirty="0">
                <a:latin typeface="+mn-lt"/>
              </a:rPr>
              <a:t>Finance</a:t>
            </a:r>
          </a:p>
        </p:txBody>
      </p:sp>
      <p:sp>
        <p:nvSpPr>
          <p:cNvPr id="4" name="Content Placeholder 3">
            <a:extLst>
              <a:ext uri="{FF2B5EF4-FFF2-40B4-BE49-F238E27FC236}">
                <a16:creationId xmlns:a16="http://schemas.microsoft.com/office/drawing/2014/main" id="{A3C291F7-A23B-4668-A8FC-43405C01A35D}"/>
              </a:ext>
            </a:extLst>
          </p:cNvPr>
          <p:cNvSpPr>
            <a:spLocks noGrp="1"/>
          </p:cNvSpPr>
          <p:nvPr>
            <p:ph idx="1"/>
          </p:nvPr>
        </p:nvSpPr>
        <p:spPr>
          <a:xfrm>
            <a:off x="511126" y="1209820"/>
            <a:ext cx="11169748" cy="5029835"/>
          </a:xfrm>
        </p:spPr>
        <p:txBody>
          <a:bodyPr>
            <a:noAutofit/>
          </a:bodyPr>
          <a:lstStyle/>
          <a:p>
            <a:pPr marL="0" indent="0">
              <a:buNone/>
            </a:pPr>
            <a:r>
              <a:rPr lang="en-US" b="1" dirty="0"/>
              <a:t>PST exemption for goods delivered off reserve</a:t>
            </a:r>
          </a:p>
          <a:p>
            <a:pPr marL="285750" indent="-285750">
              <a:buFont typeface="Arial" panose="020B0604020202020204" pitchFamily="34" charset="0"/>
              <a:buChar char="•"/>
            </a:pPr>
            <a:r>
              <a:rPr lang="en-US" sz="3200" dirty="0"/>
              <a:t>Currently, all goods delivered on reserve are exempt of GST and PST.</a:t>
            </a:r>
          </a:p>
          <a:p>
            <a:pPr marL="285750" indent="-285750">
              <a:buFont typeface="Arial" panose="020B0604020202020204" pitchFamily="34" charset="0"/>
              <a:buChar char="•"/>
            </a:pPr>
            <a:r>
              <a:rPr lang="en-US" sz="3200" dirty="0"/>
              <a:t>As Seabird Island continues to expand its program services and work with </a:t>
            </a:r>
            <a:r>
              <a:rPr lang="en-US" sz="3200" dirty="0" err="1"/>
              <a:t>neighbouring</a:t>
            </a:r>
            <a:r>
              <a:rPr lang="en-US" sz="3200" dirty="0"/>
              <a:t> municipalities such as District of Kent, Seabird Island would like to have a PST exemption for goods delivered off reserve. </a:t>
            </a:r>
          </a:p>
          <a:p>
            <a:pPr marL="285750" indent="-285750">
              <a:buFont typeface="Arial" panose="020B0604020202020204" pitchFamily="34" charset="0"/>
              <a:buChar char="•"/>
            </a:pPr>
            <a:r>
              <a:rPr lang="en-US" sz="3200" dirty="0"/>
              <a:t>This will allow Seabird Island to maximize program efficiency and reallocate these funds towards better community programming service delivery. </a:t>
            </a:r>
          </a:p>
          <a:p>
            <a:pPr marL="971550" lvl="1" indent="-514350">
              <a:spcBef>
                <a:spcPts val="1000"/>
              </a:spcBef>
              <a:buFont typeface="+mj-lt"/>
              <a:buAutoNum type="arabicPeriod"/>
            </a:pPr>
            <a:endParaRPr lang="en-US" sz="2800" dirty="0"/>
          </a:p>
        </p:txBody>
      </p:sp>
    </p:spTree>
    <p:extLst>
      <p:ext uri="{BB962C8B-B14F-4D97-AF65-F5344CB8AC3E}">
        <p14:creationId xmlns:p14="http://schemas.microsoft.com/office/powerpoint/2010/main" val="33347859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with medium confidence">
            <a:extLst>
              <a:ext uri="{FF2B5EF4-FFF2-40B4-BE49-F238E27FC236}">
                <a16:creationId xmlns:a16="http://schemas.microsoft.com/office/drawing/2014/main" id="{6A065768-E827-47DA-8A00-967BC9313E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876"/>
            <a:ext cx="12192000" cy="6787914"/>
          </a:xfrm>
          <a:prstGeom prst="rect">
            <a:avLst/>
          </a:prstGeom>
        </p:spPr>
      </p:pic>
      <p:sp>
        <p:nvSpPr>
          <p:cNvPr id="2" name="Title 1">
            <a:extLst>
              <a:ext uri="{FF2B5EF4-FFF2-40B4-BE49-F238E27FC236}">
                <a16:creationId xmlns:a16="http://schemas.microsoft.com/office/drawing/2014/main" id="{C7F79C57-E681-4474-89A8-A507DAA1A264}"/>
              </a:ext>
            </a:extLst>
          </p:cNvPr>
          <p:cNvSpPr>
            <a:spLocks noGrp="1"/>
          </p:cNvSpPr>
          <p:nvPr>
            <p:ph type="title"/>
          </p:nvPr>
        </p:nvSpPr>
        <p:spPr>
          <a:xfrm>
            <a:off x="838200" y="137476"/>
            <a:ext cx="10515600" cy="1325563"/>
          </a:xfrm>
        </p:spPr>
        <p:txBody>
          <a:bodyPr/>
          <a:lstStyle/>
          <a:p>
            <a:r>
              <a:rPr lang="en-CA" b="1" spc="-150" dirty="0">
                <a:latin typeface="+mn-lt"/>
              </a:rPr>
              <a:t>Finance</a:t>
            </a:r>
          </a:p>
        </p:txBody>
      </p:sp>
      <p:sp>
        <p:nvSpPr>
          <p:cNvPr id="4" name="Content Placeholder 3">
            <a:extLst>
              <a:ext uri="{FF2B5EF4-FFF2-40B4-BE49-F238E27FC236}">
                <a16:creationId xmlns:a16="http://schemas.microsoft.com/office/drawing/2014/main" id="{A3C291F7-A23B-4668-A8FC-43405C01A35D}"/>
              </a:ext>
            </a:extLst>
          </p:cNvPr>
          <p:cNvSpPr>
            <a:spLocks noGrp="1"/>
          </p:cNvSpPr>
          <p:nvPr>
            <p:ph idx="1"/>
          </p:nvPr>
        </p:nvSpPr>
        <p:spPr>
          <a:xfrm>
            <a:off x="511126" y="1209820"/>
            <a:ext cx="11169748" cy="5029835"/>
          </a:xfrm>
        </p:spPr>
        <p:txBody>
          <a:bodyPr>
            <a:noAutofit/>
          </a:bodyPr>
          <a:lstStyle/>
          <a:p>
            <a:pPr marL="0" indent="0">
              <a:buNone/>
            </a:pPr>
            <a:r>
              <a:rPr lang="en-US" b="1" dirty="0"/>
              <a:t>Exemption of property transfer tax for First Nations and FN entities</a:t>
            </a:r>
          </a:p>
          <a:p>
            <a:pPr marL="285750" indent="-285750">
              <a:buFont typeface="Arial" panose="020B0604020202020204" pitchFamily="34" charset="0"/>
              <a:buChar char="•"/>
            </a:pPr>
            <a:r>
              <a:rPr lang="en-US" sz="3200" dirty="0"/>
              <a:t>As per the Declaration Act passed by the province in November 2019, Seabird Island is requesting to be exempt from property transfer tax on acquisition of fee simple land. </a:t>
            </a:r>
          </a:p>
          <a:p>
            <a:pPr marL="285750" indent="-285750">
              <a:buFont typeface="Arial" panose="020B0604020202020204" pitchFamily="34" charset="0"/>
              <a:buChar char="•"/>
            </a:pPr>
            <a:r>
              <a:rPr lang="en-US" sz="3200" dirty="0"/>
              <a:t>First Nations currently unable to hold land title in our own right. Currently, needs to be held in a Corporate or Charitable structure. In contrast, other government bodies such as municipalities and regional districts are PTT exempt pursuant of subsection 37(2)(b) of the PTTA. </a:t>
            </a:r>
          </a:p>
          <a:p>
            <a:pPr marL="971550" lvl="1" indent="-514350">
              <a:spcBef>
                <a:spcPts val="1000"/>
              </a:spcBef>
              <a:buFont typeface="+mj-lt"/>
              <a:buAutoNum type="arabicPeriod"/>
            </a:pPr>
            <a:endParaRPr lang="en-US" sz="2800" dirty="0"/>
          </a:p>
        </p:txBody>
      </p:sp>
    </p:spTree>
    <p:extLst>
      <p:ext uri="{BB962C8B-B14F-4D97-AF65-F5344CB8AC3E}">
        <p14:creationId xmlns:p14="http://schemas.microsoft.com/office/powerpoint/2010/main" val="4057175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with medium confidence">
            <a:extLst>
              <a:ext uri="{FF2B5EF4-FFF2-40B4-BE49-F238E27FC236}">
                <a16:creationId xmlns:a16="http://schemas.microsoft.com/office/drawing/2014/main" id="{6A065768-E827-47DA-8A00-967BC9313E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876"/>
            <a:ext cx="12192000" cy="6787914"/>
          </a:xfrm>
          <a:prstGeom prst="rect">
            <a:avLst/>
          </a:prstGeom>
        </p:spPr>
      </p:pic>
      <p:sp>
        <p:nvSpPr>
          <p:cNvPr id="2" name="Title 1">
            <a:extLst>
              <a:ext uri="{FF2B5EF4-FFF2-40B4-BE49-F238E27FC236}">
                <a16:creationId xmlns:a16="http://schemas.microsoft.com/office/drawing/2014/main" id="{C7F79C57-E681-4474-89A8-A507DAA1A264}"/>
              </a:ext>
            </a:extLst>
          </p:cNvPr>
          <p:cNvSpPr>
            <a:spLocks noGrp="1"/>
          </p:cNvSpPr>
          <p:nvPr>
            <p:ph type="title"/>
          </p:nvPr>
        </p:nvSpPr>
        <p:spPr>
          <a:xfrm>
            <a:off x="838200" y="137476"/>
            <a:ext cx="10515600" cy="1325563"/>
          </a:xfrm>
        </p:spPr>
        <p:txBody>
          <a:bodyPr/>
          <a:lstStyle/>
          <a:p>
            <a:r>
              <a:rPr lang="en-CA" b="1" spc="-150" dirty="0">
                <a:latin typeface="+mn-lt"/>
              </a:rPr>
              <a:t>Finance</a:t>
            </a:r>
          </a:p>
        </p:txBody>
      </p:sp>
      <p:sp>
        <p:nvSpPr>
          <p:cNvPr id="4" name="Content Placeholder 3">
            <a:extLst>
              <a:ext uri="{FF2B5EF4-FFF2-40B4-BE49-F238E27FC236}">
                <a16:creationId xmlns:a16="http://schemas.microsoft.com/office/drawing/2014/main" id="{A3C291F7-A23B-4668-A8FC-43405C01A35D}"/>
              </a:ext>
            </a:extLst>
          </p:cNvPr>
          <p:cNvSpPr>
            <a:spLocks noGrp="1"/>
          </p:cNvSpPr>
          <p:nvPr>
            <p:ph idx="1"/>
          </p:nvPr>
        </p:nvSpPr>
        <p:spPr>
          <a:xfrm>
            <a:off x="511126" y="1615497"/>
            <a:ext cx="11169748" cy="5029835"/>
          </a:xfrm>
        </p:spPr>
        <p:txBody>
          <a:bodyPr>
            <a:noAutofit/>
          </a:bodyPr>
          <a:lstStyle/>
          <a:p>
            <a:pPr marL="0" indent="0">
              <a:buNone/>
            </a:pPr>
            <a:r>
              <a:rPr lang="en-US" b="1" dirty="0"/>
              <a:t>Exemption of property transfer tax for First Nations and FN entities, </a:t>
            </a:r>
            <a:r>
              <a:rPr lang="en-US" dirty="0"/>
              <a:t>cont’d</a:t>
            </a:r>
          </a:p>
          <a:p>
            <a:pPr marL="285750" indent="-285750">
              <a:buFont typeface="Arial" panose="020B0604020202020204" pitchFamily="34" charset="0"/>
              <a:buChar char="•"/>
            </a:pPr>
            <a:r>
              <a:rPr lang="en-US" sz="3200" dirty="0"/>
              <a:t>The Province charges PTT lands transferred to FN and FN Entities which include ongoing negotiated Provincial Crown land to FN or FN Entities. </a:t>
            </a:r>
          </a:p>
          <a:p>
            <a:pPr marL="285750" indent="-285750">
              <a:buFont typeface="Arial" panose="020B0604020202020204" pitchFamily="34" charset="0"/>
              <a:buChar char="•"/>
            </a:pPr>
            <a:r>
              <a:rPr lang="en-US" sz="3200" dirty="0"/>
              <a:t>Currently, SIB is acquiring land in the open market to protect lands that will be added to its land base for the benefit of their members from open market speculators. PTT puts a huge additional burden to the acquisition cost. </a:t>
            </a:r>
          </a:p>
          <a:p>
            <a:pPr marL="971550" lvl="1" indent="-514350">
              <a:spcBef>
                <a:spcPts val="1000"/>
              </a:spcBef>
              <a:buFont typeface="+mj-lt"/>
              <a:buAutoNum type="arabicPeriod"/>
            </a:pPr>
            <a:endParaRPr lang="en-US" sz="2800" dirty="0"/>
          </a:p>
        </p:txBody>
      </p:sp>
    </p:spTree>
    <p:extLst>
      <p:ext uri="{BB962C8B-B14F-4D97-AF65-F5344CB8AC3E}">
        <p14:creationId xmlns:p14="http://schemas.microsoft.com/office/powerpoint/2010/main" val="11994820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with medium confidence">
            <a:extLst>
              <a:ext uri="{FF2B5EF4-FFF2-40B4-BE49-F238E27FC236}">
                <a16:creationId xmlns:a16="http://schemas.microsoft.com/office/drawing/2014/main" id="{6A065768-E827-47DA-8A00-967BC9313E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876"/>
            <a:ext cx="12192000" cy="6787914"/>
          </a:xfrm>
          <a:prstGeom prst="rect">
            <a:avLst/>
          </a:prstGeom>
        </p:spPr>
      </p:pic>
      <p:sp>
        <p:nvSpPr>
          <p:cNvPr id="2" name="Title 1">
            <a:extLst>
              <a:ext uri="{FF2B5EF4-FFF2-40B4-BE49-F238E27FC236}">
                <a16:creationId xmlns:a16="http://schemas.microsoft.com/office/drawing/2014/main" id="{C7F79C57-E681-4474-89A8-A507DAA1A264}"/>
              </a:ext>
            </a:extLst>
          </p:cNvPr>
          <p:cNvSpPr>
            <a:spLocks noGrp="1"/>
          </p:cNvSpPr>
          <p:nvPr>
            <p:ph type="title"/>
          </p:nvPr>
        </p:nvSpPr>
        <p:spPr>
          <a:xfrm>
            <a:off x="838200" y="137476"/>
            <a:ext cx="10515600" cy="1325563"/>
          </a:xfrm>
        </p:spPr>
        <p:txBody>
          <a:bodyPr/>
          <a:lstStyle/>
          <a:p>
            <a:r>
              <a:rPr lang="en-CA" b="1" spc="-150" dirty="0">
                <a:latin typeface="+mn-lt"/>
              </a:rPr>
              <a:t>Finance</a:t>
            </a:r>
          </a:p>
        </p:txBody>
      </p:sp>
      <p:sp>
        <p:nvSpPr>
          <p:cNvPr id="4" name="Content Placeholder 3">
            <a:extLst>
              <a:ext uri="{FF2B5EF4-FFF2-40B4-BE49-F238E27FC236}">
                <a16:creationId xmlns:a16="http://schemas.microsoft.com/office/drawing/2014/main" id="{A3C291F7-A23B-4668-A8FC-43405C01A35D}"/>
              </a:ext>
            </a:extLst>
          </p:cNvPr>
          <p:cNvSpPr>
            <a:spLocks noGrp="1"/>
          </p:cNvSpPr>
          <p:nvPr>
            <p:ph idx="1"/>
          </p:nvPr>
        </p:nvSpPr>
        <p:spPr>
          <a:xfrm>
            <a:off x="511126" y="1209820"/>
            <a:ext cx="9575409" cy="5029835"/>
          </a:xfrm>
        </p:spPr>
        <p:txBody>
          <a:bodyPr>
            <a:noAutofit/>
          </a:bodyPr>
          <a:lstStyle/>
          <a:p>
            <a:r>
              <a:rPr lang="en-US" dirty="0"/>
              <a:t>We are requesting a more inclusive approach to Indigenous gaming, such as the establishment of the Saskatchewan Indian Gaming Authority.  This model provides greater revenue share and more economic opportunities for First Nations communities.</a:t>
            </a:r>
          </a:p>
          <a:p>
            <a:r>
              <a:rPr lang="en-US" dirty="0"/>
              <a:t>There are presently four Indigenous operated casinos in BC (one in the Lower Mainland) and Seabird Island believes that there is potential for additional Indigenous gaming facilities in the Lower Mainland and within the Sto:lo Territory.  </a:t>
            </a:r>
          </a:p>
          <a:p>
            <a:r>
              <a:rPr lang="en-US" sz="2800" dirty="0"/>
              <a:t>Other provinces have a 90-10% profit share (90% for the FN &amp; 10% for the province) on VLTs situated on reserve.</a:t>
            </a:r>
          </a:p>
          <a:p>
            <a:pPr marL="457200" lvl="1" indent="0">
              <a:spcBef>
                <a:spcPts val="1000"/>
              </a:spcBef>
              <a:buNone/>
            </a:pPr>
            <a:endParaRPr lang="en-US" sz="2800" dirty="0"/>
          </a:p>
        </p:txBody>
      </p:sp>
    </p:spTree>
    <p:extLst>
      <p:ext uri="{BB962C8B-B14F-4D97-AF65-F5344CB8AC3E}">
        <p14:creationId xmlns:p14="http://schemas.microsoft.com/office/powerpoint/2010/main" val="35247689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TotalTime>
  <Words>374</Words>
  <Application>Microsoft Office PowerPoint</Application>
  <PresentationFormat>Widescreen</PresentationFormat>
  <Paragraphs>23</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PowerPoint Presentation</vt:lpstr>
      <vt:lpstr>Finance</vt:lpstr>
      <vt:lpstr>Finance</vt:lpstr>
      <vt:lpstr>Finance</vt:lpstr>
      <vt:lpstr>Finance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Janice Parsey</dc:creator>
  <cp:lastModifiedBy>Henrie de Boer</cp:lastModifiedBy>
  <cp:revision>4</cp:revision>
  <dcterms:created xsi:type="dcterms:W3CDTF">2021-11-23T22:46:29Z</dcterms:created>
  <dcterms:modified xsi:type="dcterms:W3CDTF">2021-11-25T22:41:26Z</dcterms:modified>
</cp:coreProperties>
</file>