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71" r:id="rId5"/>
    <p:sldId id="262" r:id="rId6"/>
    <p:sldId id="264" r:id="rId7"/>
    <p:sldId id="265" r:id="rId8"/>
    <p:sldId id="269" r:id="rId9"/>
    <p:sldId id="266" r:id="rId10"/>
    <p:sldId id="267" r:id="rId11"/>
    <p:sldId id="270" r:id="rId12"/>
    <p:sldId id="272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3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Seabird 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Submission to the Ministry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583" y="794958"/>
            <a:ext cx="3801375" cy="2851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4119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housing: elders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7257" y="1763486"/>
            <a:ext cx="8957355" cy="4147736"/>
          </a:xfrm>
        </p:spPr>
        <p:txBody>
          <a:bodyPr/>
          <a:lstStyle/>
          <a:p>
            <a:r>
              <a:rPr lang="en-US" dirty="0"/>
              <a:t>$1.8 million two story building</a:t>
            </a:r>
          </a:p>
          <a:p>
            <a:pPr lvl="1"/>
            <a:r>
              <a:rPr lang="en-US" dirty="0"/>
              <a:t>$800,000 annual operating</a:t>
            </a:r>
          </a:p>
          <a:p>
            <a:r>
              <a:rPr lang="en-US" dirty="0"/>
              <a:t>Elder residential care</a:t>
            </a:r>
          </a:p>
          <a:p>
            <a:pPr lvl="1"/>
            <a:r>
              <a:rPr lang="en-US" dirty="0"/>
              <a:t>Elders want to age in place as much as possible (SI research)</a:t>
            </a:r>
          </a:p>
          <a:p>
            <a:pPr lvl="2"/>
            <a:r>
              <a:rPr lang="en-US" dirty="0"/>
              <a:t>FH resources culturally unsafe, elders won’t go</a:t>
            </a:r>
          </a:p>
          <a:p>
            <a:pPr lvl="1"/>
            <a:r>
              <a:rPr lang="en-US" dirty="0"/>
              <a:t>High level of care needed at end of life</a:t>
            </a:r>
          </a:p>
          <a:p>
            <a:pPr lvl="2"/>
            <a:r>
              <a:rPr lang="en-US" dirty="0"/>
              <a:t>Extended care</a:t>
            </a:r>
          </a:p>
          <a:p>
            <a:pPr lvl="2"/>
            <a:r>
              <a:rPr lang="en-US" dirty="0"/>
              <a:t>Hospice (cancer rates in FN are rising)</a:t>
            </a:r>
          </a:p>
          <a:p>
            <a:pPr lvl="1"/>
            <a:r>
              <a:rPr lang="en-US" dirty="0"/>
              <a:t>Local resource ensures culturally appropriate care</a:t>
            </a:r>
          </a:p>
        </p:txBody>
      </p:sp>
    </p:spTree>
    <p:extLst>
      <p:ext uri="{BB962C8B-B14F-4D97-AF65-F5344CB8AC3E}">
        <p14:creationId xmlns:p14="http://schemas.microsoft.com/office/powerpoint/2010/main" val="3604599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housing: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7257" y="1763486"/>
            <a:ext cx="8957355" cy="4147736"/>
          </a:xfrm>
        </p:spPr>
        <p:txBody>
          <a:bodyPr/>
          <a:lstStyle/>
          <a:p>
            <a:r>
              <a:rPr lang="en-US" dirty="0"/>
              <a:t>$3.1 million row housing (seven families)</a:t>
            </a:r>
          </a:p>
          <a:p>
            <a:pPr lvl="1"/>
            <a:r>
              <a:rPr lang="en-US" dirty="0"/>
              <a:t>$400,000 operating budget</a:t>
            </a:r>
          </a:p>
          <a:p>
            <a:r>
              <a:rPr lang="en-US" dirty="0"/>
              <a:t>Semi-independent living for families that require ongoing support</a:t>
            </a:r>
          </a:p>
          <a:p>
            <a:pPr lvl="1"/>
            <a:r>
              <a:rPr lang="en-US" dirty="0"/>
              <a:t>Current family home shows need for extended support</a:t>
            </a:r>
          </a:p>
          <a:p>
            <a:pPr lvl="1"/>
            <a:r>
              <a:rPr lang="en-US" dirty="0"/>
              <a:t>Parents who’ve experienced significant trauma need ongoing support</a:t>
            </a:r>
          </a:p>
          <a:p>
            <a:pPr lvl="1"/>
            <a:r>
              <a:rPr lang="en-US" dirty="0"/>
              <a:t>Accessible resources, some supervision, peer support, life skills</a:t>
            </a:r>
          </a:p>
          <a:p>
            <a:pPr lvl="1"/>
            <a:r>
              <a:rPr lang="en-US" dirty="0"/>
              <a:t>Local resource ensures culturally appropriate care</a:t>
            </a:r>
          </a:p>
        </p:txBody>
      </p:sp>
    </p:spTree>
    <p:extLst>
      <p:ext uri="{BB962C8B-B14F-4D97-AF65-F5344CB8AC3E}">
        <p14:creationId xmlns:p14="http://schemas.microsoft.com/office/powerpoint/2010/main" val="1877720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696D1-9523-4880-8E91-A76993AC5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Child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A4732-8175-435B-B96E-2AF4F2C3D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Jurisdiction plans have begun with our preparation grant</a:t>
            </a:r>
          </a:p>
          <a:p>
            <a:r>
              <a:rPr lang="en-CA" dirty="0"/>
              <a:t>Looking ahead</a:t>
            </a:r>
          </a:p>
          <a:p>
            <a:pPr lvl="1"/>
            <a:r>
              <a:rPr lang="en-CA" dirty="0"/>
              <a:t>Open and honest communication with MCFD regarding funding models</a:t>
            </a:r>
          </a:p>
          <a:p>
            <a:pPr lvl="1"/>
            <a:r>
              <a:rPr lang="en-CA" dirty="0"/>
              <a:t>Comprehensive funding</a:t>
            </a:r>
          </a:p>
          <a:p>
            <a:pPr lvl="2"/>
            <a:r>
              <a:rPr lang="en-CA" dirty="0"/>
              <a:t>Staff</a:t>
            </a:r>
          </a:p>
          <a:p>
            <a:pPr lvl="2"/>
            <a:r>
              <a:rPr lang="en-CA" dirty="0"/>
              <a:t>Legal costs</a:t>
            </a:r>
          </a:p>
          <a:p>
            <a:pPr lvl="2"/>
            <a:r>
              <a:rPr lang="en-CA" dirty="0"/>
              <a:t>Family reunification</a:t>
            </a:r>
          </a:p>
          <a:p>
            <a:pPr lvl="2"/>
            <a:r>
              <a:rPr lang="en-CA" dirty="0"/>
              <a:t>Prevention </a:t>
            </a:r>
          </a:p>
          <a:p>
            <a:pPr lvl="2"/>
            <a:r>
              <a:rPr lang="en-CA" dirty="0"/>
              <a:t>Cultural healing</a:t>
            </a:r>
          </a:p>
        </p:txBody>
      </p:sp>
    </p:spTree>
    <p:extLst>
      <p:ext uri="{BB962C8B-B14F-4D97-AF65-F5344CB8AC3E}">
        <p14:creationId xmlns:p14="http://schemas.microsoft.com/office/powerpoint/2010/main" val="2187716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Seabird’s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Innovation, charting new paths</a:t>
            </a:r>
          </a:p>
          <a:p>
            <a:r>
              <a:rPr lang="en-US" dirty="0"/>
              <a:t>Community-driven</a:t>
            </a:r>
          </a:p>
          <a:p>
            <a:r>
              <a:rPr lang="en-US" dirty="0"/>
              <a:t>Years of experience and positive outcomes</a:t>
            </a:r>
          </a:p>
          <a:p>
            <a:r>
              <a:rPr lang="en-US" dirty="0"/>
              <a:t>High level of care; two-eyed seeing (biomedical and Indigenous)</a:t>
            </a:r>
          </a:p>
          <a:p>
            <a:r>
              <a:rPr lang="en-US" dirty="0"/>
              <a:t>Sharing what we know</a:t>
            </a:r>
          </a:p>
        </p:txBody>
      </p:sp>
    </p:spTree>
    <p:extLst>
      <p:ext uri="{BB962C8B-B14F-4D97-AF65-F5344CB8AC3E}">
        <p14:creationId xmlns:p14="http://schemas.microsoft.com/office/powerpoint/2010/main" val="355600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are going 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883" y="1627517"/>
            <a:ext cx="8915400" cy="3777622"/>
          </a:xfrm>
        </p:spPr>
        <p:txBody>
          <a:bodyPr>
            <a:normAutofit/>
          </a:bodyPr>
          <a:lstStyle/>
          <a:p>
            <a:r>
              <a:rPr lang="en-US" sz="3100" dirty="0"/>
              <a:t>Partnerships</a:t>
            </a:r>
          </a:p>
          <a:p>
            <a:pPr lvl="1"/>
            <a:r>
              <a:rPr lang="en-US" dirty="0"/>
              <a:t>MCFD: family home (four families, one year)</a:t>
            </a:r>
          </a:p>
          <a:p>
            <a:pPr lvl="1"/>
            <a:r>
              <a:rPr lang="en-US" dirty="0"/>
              <a:t>FH: Recovery homes (23 individuals, one year)</a:t>
            </a:r>
          </a:p>
          <a:p>
            <a:pPr lvl="1"/>
            <a:r>
              <a:rPr lang="en-US" dirty="0"/>
              <a:t>Doctors of BC: Primary care network</a:t>
            </a:r>
          </a:p>
          <a:p>
            <a:r>
              <a:rPr lang="en-US" sz="3100" dirty="0"/>
              <a:t>Child protection jurisdiction</a:t>
            </a:r>
          </a:p>
          <a:p>
            <a:pPr lvl="1"/>
            <a:r>
              <a:rPr lang="en-US" dirty="0"/>
              <a:t>ISC community wellbeing funding for prevention</a:t>
            </a:r>
          </a:p>
          <a:p>
            <a:pPr lvl="1"/>
            <a:r>
              <a:rPr lang="en-US" dirty="0"/>
              <a:t>ISC community preparation for </a:t>
            </a:r>
            <a:r>
              <a:rPr lang="en-US"/>
              <a:t>jurisdiction funding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9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in care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Health Human Resources</a:t>
            </a:r>
          </a:p>
          <a:p>
            <a:pPr lvl="1"/>
            <a:r>
              <a:rPr lang="en-US" sz="2200" dirty="0"/>
              <a:t>Indigenous practitioners</a:t>
            </a:r>
          </a:p>
          <a:p>
            <a:pPr lvl="2"/>
            <a:r>
              <a:rPr lang="en-US" sz="2000" dirty="0"/>
              <a:t>Nurses</a:t>
            </a:r>
          </a:p>
          <a:p>
            <a:pPr lvl="2"/>
            <a:r>
              <a:rPr lang="en-US" sz="2000" dirty="0"/>
              <a:t>Counsellors</a:t>
            </a:r>
          </a:p>
          <a:p>
            <a:pPr lvl="2"/>
            <a:r>
              <a:rPr lang="en-US" sz="2000" dirty="0"/>
              <a:t>Allied health</a:t>
            </a:r>
          </a:p>
          <a:p>
            <a:pPr lvl="1"/>
            <a:r>
              <a:rPr lang="en-US" sz="2200" b="1" dirty="0"/>
              <a:t>We need more seats designated for Indigenous students</a:t>
            </a:r>
          </a:p>
          <a:p>
            <a:pPr lvl="1"/>
            <a:r>
              <a:rPr lang="en-US" sz="2200" b="1" dirty="0"/>
              <a:t>We need support programs for Indigenous students</a:t>
            </a:r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4509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2CBEE-484E-4271-A5B0-37931BB4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Impact of covid/opioid crisis on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E133C-90EF-4614-B5D3-041A99C91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Fear, isolation, ongoing personal and family crises, including morbidity and mortality</a:t>
            </a:r>
          </a:p>
          <a:p>
            <a:r>
              <a:rPr lang="en-CA" dirty="0"/>
              <a:t>Financial hardship</a:t>
            </a:r>
          </a:p>
          <a:p>
            <a:r>
              <a:rPr lang="en-CA" dirty="0"/>
              <a:t>Leading to marked increase in mental health concerns and substance use</a:t>
            </a:r>
            <a:r>
              <a:rPr lang="en-US" dirty="0"/>
              <a:t>family violence, child protection concerns</a:t>
            </a:r>
          </a:p>
          <a:p>
            <a:endParaRPr lang="en-CA" dirty="0"/>
          </a:p>
          <a:p>
            <a:r>
              <a:rPr lang="en-CA" sz="2400" b="1" u="sng" dirty="0"/>
              <a:t>Solutions require funding</a:t>
            </a:r>
          </a:p>
          <a:p>
            <a:r>
              <a:rPr lang="en-CA" dirty="0"/>
              <a:t>Crisis intervention team</a:t>
            </a:r>
          </a:p>
          <a:p>
            <a:r>
              <a:rPr lang="en-CA" dirty="0"/>
              <a:t>Continuum of Care for Indigenous people with addictions</a:t>
            </a:r>
          </a:p>
          <a:p>
            <a:pPr lvl="1"/>
            <a:r>
              <a:rPr lang="en-CA" dirty="0"/>
              <a:t>Community-based services within a regional model</a:t>
            </a:r>
          </a:p>
          <a:p>
            <a:r>
              <a:rPr lang="en-CA" dirty="0"/>
              <a:t>Cultural programming </a:t>
            </a:r>
            <a:r>
              <a:rPr lang="en-CA"/>
              <a:t>for healing</a:t>
            </a:r>
          </a:p>
        </p:txBody>
      </p:sp>
    </p:spTree>
    <p:extLst>
      <p:ext uri="{BB962C8B-B14F-4D97-AF65-F5344CB8AC3E}">
        <p14:creationId xmlns:p14="http://schemas.microsoft.com/office/powerpoint/2010/main" val="381117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4764" y="1264555"/>
            <a:ext cx="5679455" cy="42595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3737"/>
          <a:stretch/>
        </p:blipFill>
        <p:spPr>
          <a:xfrm>
            <a:off x="7812121" y="4870240"/>
            <a:ext cx="2984739" cy="1931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in care: Recovery Homes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8875" y="2050113"/>
            <a:ext cx="30422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23-beds (10 a  ;13       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‘family’ home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18 years and older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Low barrier intake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Long stay (up to one year)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Indigenous practices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Integrated with SIB community-centered care model.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017" y="2080207"/>
            <a:ext cx="342180" cy="3421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13" y="2136737"/>
            <a:ext cx="227588" cy="2291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83970" y="4149172"/>
            <a:ext cx="1776048" cy="27088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6084" y="4351624"/>
            <a:ext cx="2020923" cy="253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94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Homes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0163" y="1679276"/>
            <a:ext cx="8915400" cy="3777622"/>
          </a:xfrm>
        </p:spPr>
        <p:txBody>
          <a:bodyPr>
            <a:normAutofit/>
          </a:bodyPr>
          <a:lstStyle/>
          <a:p>
            <a:r>
              <a:rPr lang="en-US" dirty="0"/>
              <a:t>Assisted Living Registration </a:t>
            </a:r>
          </a:p>
          <a:p>
            <a:pPr lvl="1"/>
            <a:r>
              <a:rPr lang="en-US" dirty="0"/>
              <a:t>Round peg in a square hole (colonial system dictating our needs)</a:t>
            </a:r>
          </a:p>
          <a:p>
            <a:pPr lvl="2"/>
            <a:r>
              <a:rPr lang="en-US" dirty="0"/>
              <a:t>Traditional foods: FNHA permit accepted?</a:t>
            </a:r>
          </a:p>
          <a:p>
            <a:pPr lvl="2"/>
            <a:r>
              <a:rPr lang="en-US" dirty="0"/>
              <a:t>Changing target with AL revisions</a:t>
            </a:r>
          </a:p>
          <a:p>
            <a:pPr lvl="1"/>
            <a:r>
              <a:rPr lang="en-US" dirty="0"/>
              <a:t>Suggest Indigenous licensing/registration board that can be more attune to the needs of Indigenous peoples and service providers.</a:t>
            </a:r>
          </a:p>
          <a:p>
            <a:r>
              <a:rPr lang="en-US" dirty="0"/>
              <a:t>Funding not adequate to hire and retain qualified staff</a:t>
            </a:r>
          </a:p>
          <a:p>
            <a:pPr lvl="1"/>
            <a:r>
              <a:rPr lang="en-US" dirty="0"/>
              <a:t>Budget of $18/</a:t>
            </a:r>
            <a:r>
              <a:rPr lang="en-US" dirty="0" err="1"/>
              <a:t>hr</a:t>
            </a:r>
            <a:r>
              <a:rPr lang="en-US" dirty="0"/>
              <a:t> not sufficient </a:t>
            </a:r>
          </a:p>
          <a:p>
            <a:pPr lvl="1"/>
            <a:r>
              <a:rPr lang="en-US" dirty="0"/>
              <a:t>Ministry per diem not equal to the FNHA per diem funding</a:t>
            </a:r>
          </a:p>
        </p:txBody>
      </p:sp>
    </p:spTree>
    <p:extLst>
      <p:ext uri="{BB962C8B-B14F-4D97-AF65-F5344CB8AC3E}">
        <p14:creationId xmlns:p14="http://schemas.microsoft.com/office/powerpoint/2010/main" val="81612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Homes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657" y="1639019"/>
            <a:ext cx="8915400" cy="3777622"/>
          </a:xfrm>
        </p:spPr>
        <p:txBody>
          <a:bodyPr>
            <a:normAutofit/>
          </a:bodyPr>
          <a:lstStyle/>
          <a:p>
            <a:r>
              <a:rPr lang="en-US" sz="2600" dirty="0"/>
              <a:t>Base amount FH</a:t>
            </a:r>
          </a:p>
          <a:p>
            <a:pPr lvl="1"/>
            <a:r>
              <a:rPr lang="en-US" dirty="0"/>
              <a:t>Does not cover counsellors; manager/supervisor; admin help (full time); policy and procedure/practice support; full travel costs</a:t>
            </a:r>
          </a:p>
          <a:p>
            <a:pPr lvl="2"/>
            <a:r>
              <a:rPr lang="en-US" dirty="0"/>
              <a:t>Seabird Health (FNHA) covers these amounts… not sustainable over the long term</a:t>
            </a:r>
          </a:p>
          <a:p>
            <a:pPr lvl="2"/>
            <a:r>
              <a:rPr lang="en-US" dirty="0"/>
              <a:t>Contract renegotiation? Actual budget submitted</a:t>
            </a:r>
          </a:p>
          <a:p>
            <a:r>
              <a:rPr lang="en-US" sz="2600" dirty="0"/>
              <a:t>Per diem amount</a:t>
            </a:r>
          </a:p>
          <a:p>
            <a:pPr lvl="1"/>
            <a:r>
              <a:rPr lang="en-US" dirty="0"/>
              <a:t>No access until the facility is licensed/registered (round peg!)</a:t>
            </a:r>
          </a:p>
          <a:p>
            <a:pPr lvl="1"/>
            <a:r>
              <a:rPr lang="en-US" dirty="0"/>
              <a:t>Transfer of social assistance, shelter amount does not cover</a:t>
            </a:r>
          </a:p>
          <a:p>
            <a:pPr lvl="2"/>
            <a:r>
              <a:rPr lang="en-US" dirty="0"/>
              <a:t>Seabird has covered for clients from around the region…not sustainable overtime</a:t>
            </a:r>
          </a:p>
          <a:p>
            <a:pPr lvl="1"/>
            <a:r>
              <a:rPr lang="en-US" b="1" dirty="0"/>
              <a:t>We need commitment for Ministry per diem funding with AL registration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06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Seabird’s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Wrap around support for individuals and families</a:t>
            </a:r>
          </a:p>
          <a:p>
            <a:r>
              <a:rPr lang="en-US" dirty="0"/>
              <a:t>Intense and ongoing work with families and individuals</a:t>
            </a:r>
          </a:p>
          <a:p>
            <a:r>
              <a:rPr lang="en-US" dirty="0"/>
              <a:t>Success stories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8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housing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093" y="1649186"/>
            <a:ext cx="8965519" cy="426203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Second stage housing: individuals with complex mental health/substance use</a:t>
            </a:r>
          </a:p>
          <a:p>
            <a:pPr lvl="1"/>
            <a:r>
              <a:rPr lang="en-US" dirty="0"/>
              <a:t>$1.2 million dollar apartment complex across from Recovery Homes</a:t>
            </a:r>
          </a:p>
          <a:p>
            <a:pPr lvl="2"/>
            <a:r>
              <a:rPr lang="en-US"/>
              <a:t>Annual operating budget $200,000</a:t>
            </a:r>
            <a:endParaRPr lang="en-US" dirty="0"/>
          </a:p>
          <a:p>
            <a:pPr lvl="1"/>
            <a:r>
              <a:rPr lang="en-US" dirty="0"/>
              <a:t>Discharge planning complex and finding a suitable location a barrier to discharge</a:t>
            </a:r>
          </a:p>
          <a:p>
            <a:pPr lvl="1"/>
            <a:r>
              <a:rPr lang="en-US" dirty="0"/>
              <a:t>One year time frame not enough for significant trauma</a:t>
            </a:r>
          </a:p>
          <a:p>
            <a:pPr lvl="2"/>
            <a:r>
              <a:rPr lang="en-US" dirty="0"/>
              <a:t>Local resource to allow more time for clients to be supported</a:t>
            </a:r>
          </a:p>
        </p:txBody>
      </p:sp>
    </p:spTree>
    <p:extLst>
      <p:ext uri="{BB962C8B-B14F-4D97-AF65-F5344CB8AC3E}">
        <p14:creationId xmlns:p14="http://schemas.microsoft.com/office/powerpoint/2010/main" val="417095996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285</TotalTime>
  <Words>634</Words>
  <Application>Microsoft Office PowerPoint</Application>
  <PresentationFormat>Widescreen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Seabird Health</vt:lpstr>
      <vt:lpstr>Things are going well</vt:lpstr>
      <vt:lpstr>Gaps in care </vt:lpstr>
      <vt:lpstr>Impact of covid/opioid crisis on community</vt:lpstr>
      <vt:lpstr>Gap in care: Recovery Homes</vt:lpstr>
      <vt:lpstr>Recovery Homes challenge</vt:lpstr>
      <vt:lpstr>Recovery Homes funding</vt:lpstr>
      <vt:lpstr>Seabird’s way</vt:lpstr>
      <vt:lpstr>Supportive housing</vt:lpstr>
      <vt:lpstr>Supportive housing: elders</vt:lpstr>
      <vt:lpstr>Supportive housing: families</vt:lpstr>
      <vt:lpstr>Child protection</vt:lpstr>
      <vt:lpstr>Seabird’s 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Seabird Health</dc:title>
  <dc:creator>Heather McDonald</dc:creator>
  <cp:lastModifiedBy>Heather McDonald</cp:lastModifiedBy>
  <cp:revision>30</cp:revision>
  <dcterms:created xsi:type="dcterms:W3CDTF">2018-11-12T19:56:55Z</dcterms:created>
  <dcterms:modified xsi:type="dcterms:W3CDTF">2021-11-23T22:07:49Z</dcterms:modified>
</cp:coreProperties>
</file>