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1" r:id="rId4"/>
    <p:sldId id="272" r:id="rId5"/>
    <p:sldId id="262" r:id="rId6"/>
    <p:sldId id="264" r:id="rId7"/>
    <p:sldId id="265" r:id="rId8"/>
    <p:sldId id="269" r:id="rId9"/>
    <p:sldId id="266" r:id="rId10"/>
    <p:sldId id="273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46" autoAdjust="0"/>
    <p:restoredTop sz="94660"/>
  </p:normalViewPr>
  <p:slideViewPr>
    <p:cSldViewPr snapToGrid="0">
      <p:cViewPr>
        <p:scale>
          <a:sx n="83" d="100"/>
          <a:sy n="83" d="100"/>
        </p:scale>
        <p:origin x="51" y="3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3" d="100"/>
          <a:sy n="73" d="100"/>
        </p:scale>
        <p:origin x="2517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93CA4-48D6-42B8-A01E-7A557B8D24E8}" type="datetimeFigureOut">
              <a:rPr lang="en-CA" smtClean="0"/>
              <a:t>2021-11-23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03333-F620-43D2-B9F1-5028712400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510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03333-F620-43D2-B9F1-5028712400CE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9163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03333-F620-43D2-B9F1-5028712400CE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8830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03333-F620-43D2-B9F1-5028712400CE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6030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03333-F620-43D2-B9F1-5028712400CE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1190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Seabird Mental Health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Submission to the Ministry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2583" y="794958"/>
            <a:ext cx="3801375" cy="285103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41195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7C11B-1FC6-4770-B51A-F6C19BD26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Cultural programming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96E9F-C1D9-44C6-BAAE-1D7ADB9C6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Culture heals, well documented over many years</a:t>
            </a:r>
          </a:p>
          <a:p>
            <a:r>
              <a:rPr lang="en-CA" dirty="0"/>
              <a:t>Close connection with mental health and wellness</a:t>
            </a:r>
          </a:p>
          <a:p>
            <a:r>
              <a:rPr lang="en-CA" dirty="0"/>
              <a:t>Cultural resources are scarce related to colonization and an assimilation agenda</a:t>
            </a:r>
          </a:p>
          <a:p>
            <a:r>
              <a:rPr lang="en-CA" sz="2400" b="1" u="sng" dirty="0"/>
              <a:t>Solutions require funding</a:t>
            </a:r>
          </a:p>
          <a:p>
            <a:r>
              <a:rPr lang="en-CA" dirty="0"/>
              <a:t>Cultural renewal/mentoring funding to pass knowledge down</a:t>
            </a:r>
          </a:p>
          <a:p>
            <a:r>
              <a:rPr lang="en-CA" dirty="0"/>
              <a:t>Cultural programming for healing: sustainable funding to offer ongoing opportunities to learn, experience, grow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6276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Seabird’s 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Innovation, charting new paths</a:t>
            </a:r>
          </a:p>
          <a:p>
            <a:r>
              <a:rPr lang="en-US" dirty="0"/>
              <a:t>Community-driven</a:t>
            </a:r>
          </a:p>
          <a:p>
            <a:r>
              <a:rPr lang="en-US" dirty="0"/>
              <a:t>Years of experience and positive outcomes</a:t>
            </a:r>
          </a:p>
          <a:p>
            <a:r>
              <a:rPr lang="en-US" dirty="0"/>
              <a:t>High level of care; two-eyed seeing (biomedical and Indigenous)</a:t>
            </a:r>
          </a:p>
          <a:p>
            <a:r>
              <a:rPr lang="en-US" dirty="0"/>
              <a:t>Sharing what we know</a:t>
            </a:r>
          </a:p>
        </p:txBody>
      </p:sp>
    </p:spTree>
    <p:extLst>
      <p:ext uri="{BB962C8B-B14F-4D97-AF65-F5344CB8AC3E}">
        <p14:creationId xmlns:p14="http://schemas.microsoft.com/office/powerpoint/2010/main" val="3556006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are going well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1883" y="1627517"/>
            <a:ext cx="8915400" cy="3777622"/>
          </a:xfrm>
        </p:spPr>
        <p:txBody>
          <a:bodyPr>
            <a:normAutofit/>
          </a:bodyPr>
          <a:lstStyle/>
          <a:p>
            <a:r>
              <a:rPr lang="en-US" sz="3100" dirty="0"/>
              <a:t>Partnerships</a:t>
            </a:r>
          </a:p>
          <a:p>
            <a:pPr lvl="1"/>
            <a:r>
              <a:rPr lang="en-US" dirty="0"/>
              <a:t>MCFD: family home (four families, one year stay)</a:t>
            </a:r>
          </a:p>
          <a:p>
            <a:pPr lvl="1"/>
            <a:r>
              <a:rPr lang="en-US" dirty="0"/>
              <a:t>FH: Recovery homes (23 individuals, one year stay)</a:t>
            </a:r>
          </a:p>
          <a:p>
            <a:r>
              <a:rPr lang="en-US" sz="3100" dirty="0"/>
              <a:t>Child protection prevention</a:t>
            </a:r>
          </a:p>
          <a:p>
            <a:pPr lvl="1"/>
            <a:r>
              <a:rPr lang="en-US" dirty="0"/>
              <a:t>ISC community wellbeing funding for prevention</a:t>
            </a:r>
          </a:p>
          <a:p>
            <a:pPr lvl="1"/>
            <a:r>
              <a:rPr lang="en-US" dirty="0"/>
              <a:t>Being used for mental health support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690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2CBEE-484E-4271-A5B0-37931BB4B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Impact of covid/opioid crisis on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E133C-90EF-4614-B5D3-041A99C91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Fear, isolation, ongoing personal and family crises, including morbidity and mortality</a:t>
            </a:r>
          </a:p>
          <a:p>
            <a:r>
              <a:rPr lang="en-CA" dirty="0"/>
              <a:t>Financial hardship</a:t>
            </a:r>
          </a:p>
          <a:p>
            <a:r>
              <a:rPr lang="en-CA" dirty="0"/>
              <a:t>Leading to marked increase in mental health concerns and substance use</a:t>
            </a:r>
            <a:r>
              <a:rPr lang="en-US" dirty="0"/>
              <a:t>family violence, child protection concerns</a:t>
            </a:r>
          </a:p>
          <a:p>
            <a:endParaRPr lang="en-CA" dirty="0"/>
          </a:p>
          <a:p>
            <a:r>
              <a:rPr lang="en-CA" sz="2400" b="1" u="sng" dirty="0"/>
              <a:t>Solutions require funding</a:t>
            </a:r>
          </a:p>
          <a:p>
            <a:r>
              <a:rPr lang="en-CA" dirty="0"/>
              <a:t>Crisis intervention team</a:t>
            </a:r>
          </a:p>
          <a:p>
            <a:r>
              <a:rPr lang="en-CA" dirty="0"/>
              <a:t>Continuum of Care for Indigenous people with addictions</a:t>
            </a:r>
          </a:p>
          <a:p>
            <a:pPr lvl="1"/>
            <a:r>
              <a:rPr lang="en-CA" dirty="0"/>
              <a:t>Community-based services within a regional model</a:t>
            </a:r>
          </a:p>
          <a:p>
            <a:r>
              <a:rPr lang="en-CA" dirty="0"/>
              <a:t>Cultural programming for healing: culture heals</a:t>
            </a:r>
          </a:p>
        </p:txBody>
      </p:sp>
    </p:spTree>
    <p:extLst>
      <p:ext uri="{BB962C8B-B14F-4D97-AF65-F5344CB8AC3E}">
        <p14:creationId xmlns:p14="http://schemas.microsoft.com/office/powerpoint/2010/main" val="381117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83EE2-20D5-44AD-A674-7D2068E77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Continuum of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5CB80-B10F-4630-BFDD-CB7FCBA0B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We need a comprehensive continuum of Addictions care for First Nations people, preferably on reserve.</a:t>
            </a:r>
          </a:p>
          <a:p>
            <a:pPr lvl="1"/>
            <a:r>
              <a:rPr lang="en-CA" dirty="0"/>
              <a:t>Coordinated access and movement through the system</a:t>
            </a:r>
          </a:p>
          <a:p>
            <a:pPr lvl="1"/>
            <a:r>
              <a:rPr lang="en-CA" dirty="0"/>
              <a:t>Low barrier detox with rapid access: Riverstone not working</a:t>
            </a:r>
          </a:p>
          <a:p>
            <a:pPr lvl="1"/>
            <a:r>
              <a:rPr lang="en-CA" dirty="0"/>
              <a:t>Intensive addictions treatment: </a:t>
            </a:r>
            <a:r>
              <a:rPr lang="en-CA" dirty="0" err="1"/>
              <a:t>sts’ailes</a:t>
            </a:r>
            <a:r>
              <a:rPr lang="en-CA" dirty="0"/>
              <a:t> new build may fill gap</a:t>
            </a:r>
          </a:p>
          <a:p>
            <a:pPr lvl="1"/>
            <a:r>
              <a:rPr lang="en-CA" dirty="0"/>
              <a:t>Recovery support: Seabird homes need funding support</a:t>
            </a:r>
          </a:p>
          <a:p>
            <a:pPr lvl="1"/>
            <a:r>
              <a:rPr lang="en-CA" dirty="0"/>
              <a:t>Second stage housing: large gap</a:t>
            </a:r>
          </a:p>
          <a:p>
            <a:pPr lvl="1"/>
            <a:r>
              <a:rPr lang="en-CA" dirty="0"/>
              <a:t>Long term follow up and case management: large gap</a:t>
            </a:r>
          </a:p>
        </p:txBody>
      </p:sp>
    </p:spTree>
    <p:extLst>
      <p:ext uri="{BB962C8B-B14F-4D97-AF65-F5344CB8AC3E}">
        <p14:creationId xmlns:p14="http://schemas.microsoft.com/office/powerpoint/2010/main" val="13738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4764" y="1299204"/>
            <a:ext cx="5679455" cy="42595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13737"/>
          <a:stretch/>
        </p:blipFill>
        <p:spPr>
          <a:xfrm>
            <a:off x="7812121" y="4870240"/>
            <a:ext cx="2984739" cy="1931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 in funding: Recovery Homes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8875" y="2050113"/>
            <a:ext cx="30422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23-beds (10 a  ;13       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‘family style’ homes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18 years and older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Low barrier intake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Long stay (up to one year)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Indigenous practices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Integrated with SIB community-centered care model.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017" y="2080207"/>
            <a:ext cx="342180" cy="3421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913" y="2136737"/>
            <a:ext cx="227588" cy="2291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3970" y="4149172"/>
            <a:ext cx="1776048" cy="27088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6084" y="4351624"/>
            <a:ext cx="2020923" cy="253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494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Recovery Homes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0163" y="1679276"/>
            <a:ext cx="8915400" cy="3777622"/>
          </a:xfrm>
        </p:spPr>
        <p:txBody>
          <a:bodyPr>
            <a:normAutofit/>
          </a:bodyPr>
          <a:lstStyle/>
          <a:p>
            <a:r>
              <a:rPr lang="en-US" dirty="0"/>
              <a:t>Assisted Living Registration </a:t>
            </a:r>
          </a:p>
          <a:p>
            <a:pPr lvl="1"/>
            <a:r>
              <a:rPr lang="en-US" dirty="0"/>
              <a:t>Round peg in a square hole (colonial system dictating our needs)</a:t>
            </a:r>
          </a:p>
          <a:p>
            <a:pPr lvl="2"/>
            <a:r>
              <a:rPr lang="en-US" dirty="0"/>
              <a:t>Traditional foods: FNHA permit accepted?</a:t>
            </a:r>
          </a:p>
          <a:p>
            <a:pPr lvl="2"/>
            <a:r>
              <a:rPr lang="en-US" dirty="0"/>
              <a:t>Changing target with AL revisions</a:t>
            </a:r>
          </a:p>
          <a:p>
            <a:pPr lvl="1"/>
            <a:r>
              <a:rPr lang="en-US" dirty="0"/>
              <a:t>Suggest Indigenous licensing/registration board that can be more attune to the needs of Indigenous peoples and service providers.</a:t>
            </a:r>
          </a:p>
          <a:p>
            <a:r>
              <a:rPr lang="en-US" dirty="0"/>
              <a:t>Funding not adequate to hire and retain qualified staff</a:t>
            </a:r>
          </a:p>
          <a:p>
            <a:pPr lvl="1"/>
            <a:r>
              <a:rPr lang="en-US" dirty="0"/>
              <a:t>Budget of $18/</a:t>
            </a:r>
            <a:r>
              <a:rPr lang="en-US" dirty="0" err="1"/>
              <a:t>hr</a:t>
            </a:r>
            <a:r>
              <a:rPr lang="en-US" dirty="0"/>
              <a:t> not sufficient </a:t>
            </a:r>
          </a:p>
          <a:p>
            <a:pPr lvl="1"/>
            <a:r>
              <a:rPr lang="en-US" dirty="0"/>
              <a:t>Ministry per diem not equal to the FNHA per diem funding</a:t>
            </a:r>
          </a:p>
        </p:txBody>
      </p:sp>
    </p:spTree>
    <p:extLst>
      <p:ext uri="{BB962C8B-B14F-4D97-AF65-F5344CB8AC3E}">
        <p14:creationId xmlns:p14="http://schemas.microsoft.com/office/powerpoint/2010/main" val="816128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Recovery Homes funding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5657" y="1639019"/>
            <a:ext cx="8915400" cy="3777622"/>
          </a:xfrm>
        </p:spPr>
        <p:txBody>
          <a:bodyPr>
            <a:normAutofit/>
          </a:bodyPr>
          <a:lstStyle/>
          <a:p>
            <a:r>
              <a:rPr lang="en-US" sz="2600" dirty="0"/>
              <a:t>Base amount FH</a:t>
            </a:r>
          </a:p>
          <a:p>
            <a:pPr lvl="1"/>
            <a:r>
              <a:rPr lang="en-US" dirty="0"/>
              <a:t>Does not cover counsellors; manager/supervisor; admin help (full time); policy and procedure/practice support; full travel costs</a:t>
            </a:r>
          </a:p>
          <a:p>
            <a:pPr lvl="2"/>
            <a:r>
              <a:rPr lang="en-US" dirty="0"/>
              <a:t>Seabird Health (FNHA) covers these amounts… not sustainable over the long term</a:t>
            </a:r>
          </a:p>
          <a:p>
            <a:pPr lvl="2"/>
            <a:r>
              <a:rPr lang="en-US" dirty="0"/>
              <a:t>Contract renegotiation? Actual budget submitted</a:t>
            </a:r>
          </a:p>
          <a:p>
            <a:r>
              <a:rPr lang="en-US" sz="2600" dirty="0"/>
              <a:t>Per diem amount: Ministry</a:t>
            </a:r>
          </a:p>
          <a:p>
            <a:pPr lvl="1"/>
            <a:r>
              <a:rPr lang="en-US" dirty="0"/>
              <a:t>No access until the facility is licensed/registered (round peg!)</a:t>
            </a:r>
          </a:p>
          <a:p>
            <a:pPr lvl="1"/>
            <a:r>
              <a:rPr lang="en-US" dirty="0"/>
              <a:t>Transfer of social assistance, shelter amount does not cover</a:t>
            </a:r>
          </a:p>
          <a:p>
            <a:pPr lvl="2"/>
            <a:r>
              <a:rPr lang="en-US" dirty="0"/>
              <a:t>Seabird has covered for clients from around the region…not sustainable overtime</a:t>
            </a:r>
          </a:p>
          <a:p>
            <a:pPr lvl="1"/>
            <a:r>
              <a:rPr lang="en-US" b="1" dirty="0"/>
              <a:t>We need commitment for Ministry per diem funding with AL registration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806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Seabird’s way: Recovery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Wrap around support for individuals and families</a:t>
            </a:r>
          </a:p>
          <a:p>
            <a:r>
              <a:rPr lang="en-US" dirty="0"/>
              <a:t>Intense and ongoing work with families and individuals</a:t>
            </a:r>
          </a:p>
          <a:p>
            <a:r>
              <a:rPr lang="en-US" dirty="0"/>
              <a:t>Success stories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988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Supportive housing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9093" y="1649186"/>
            <a:ext cx="8965519" cy="4262036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CA" sz="2400" b="1" u="sng" dirty="0"/>
              <a:t>Solutions require funding</a:t>
            </a:r>
          </a:p>
          <a:p>
            <a:r>
              <a:rPr lang="en-US" dirty="0"/>
              <a:t>Second stage housing: individuals with complex mental health/substance use</a:t>
            </a:r>
          </a:p>
          <a:p>
            <a:pPr lvl="1"/>
            <a:r>
              <a:rPr lang="en-US" dirty="0"/>
              <a:t>$1.2 million dollar apartment complex across from Recovery Homes</a:t>
            </a:r>
          </a:p>
          <a:p>
            <a:pPr lvl="2"/>
            <a:r>
              <a:rPr lang="en-US" dirty="0"/>
              <a:t>Annual operating budget $200,000</a:t>
            </a:r>
          </a:p>
          <a:p>
            <a:pPr lvl="1"/>
            <a:r>
              <a:rPr lang="en-US" dirty="0"/>
              <a:t>Discharge planning complex and finding a suitable location a barrier to discharge</a:t>
            </a:r>
          </a:p>
          <a:p>
            <a:pPr lvl="1"/>
            <a:r>
              <a:rPr lang="en-US" dirty="0"/>
              <a:t>One year time frame not enough for significant trauma</a:t>
            </a:r>
          </a:p>
          <a:p>
            <a:pPr lvl="2"/>
            <a:r>
              <a:rPr lang="en-US" dirty="0"/>
              <a:t>Local resource to allow more time for clients to be supported</a:t>
            </a:r>
          </a:p>
        </p:txBody>
      </p:sp>
    </p:spTree>
    <p:extLst>
      <p:ext uri="{BB962C8B-B14F-4D97-AF65-F5344CB8AC3E}">
        <p14:creationId xmlns:p14="http://schemas.microsoft.com/office/powerpoint/2010/main" val="417095996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306</TotalTime>
  <Words>592</Words>
  <Application>Microsoft Office PowerPoint</Application>
  <PresentationFormat>Widescreen</PresentationFormat>
  <Paragraphs>84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 3</vt:lpstr>
      <vt:lpstr>Wisp</vt:lpstr>
      <vt:lpstr>Seabird Mental Health</vt:lpstr>
      <vt:lpstr>Things are going well</vt:lpstr>
      <vt:lpstr>Impact of covid/opioid crisis on community</vt:lpstr>
      <vt:lpstr>Continuum of care</vt:lpstr>
      <vt:lpstr>Gap in funding: Recovery Homes</vt:lpstr>
      <vt:lpstr>Recovery Homes challenge</vt:lpstr>
      <vt:lpstr>Recovery Homes funding</vt:lpstr>
      <vt:lpstr>Seabird’s way: Recovery</vt:lpstr>
      <vt:lpstr>Supportive housing</vt:lpstr>
      <vt:lpstr>Cultural programming</vt:lpstr>
      <vt:lpstr>Seabird’s way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Seabird Health</dc:title>
  <dc:creator>Heather McDonald</dc:creator>
  <cp:lastModifiedBy>Heather McDonald</cp:lastModifiedBy>
  <cp:revision>31</cp:revision>
  <dcterms:created xsi:type="dcterms:W3CDTF">2018-11-12T19:56:55Z</dcterms:created>
  <dcterms:modified xsi:type="dcterms:W3CDTF">2021-11-23T22:55:14Z</dcterms:modified>
</cp:coreProperties>
</file>