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8" r:id="rId3"/>
    <p:sldId id="265" r:id="rId4"/>
    <p:sldId id="26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8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F9A90-5B0F-4DDC-9A8D-CA90A4057D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B3F73B5-A64B-4A9C-A84D-5391890C45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811E6507-D96E-4761-AB15-59BBEBF50686}"/>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D22B6F1C-3064-4889-A7C4-1202558EDEB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501A5BE-D6BB-4C9A-BB1E-F29166021ED9}"/>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01157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30E1D-0741-44C4-9601-EE356B9FA58E}"/>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BA29782-C458-4987-A30C-222B9A97C8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38F03BB-10D4-42DB-8119-EBFFDCFE3D7A}"/>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A97D0AD9-BEA5-4ED1-9430-11F3C80F3CD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5739E55-AC83-4D9F-BA3A-4C6B25C04D3A}"/>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849810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6365437-E7EB-4382-B01C-1968A8FE57D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33FC294-8E4E-4FB4-9D2E-F4D6314DA7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17E16C8-C2E2-41CB-B2C0-2A4438866B48}"/>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5092BB2E-F5C5-4B16-A3C1-3F96B6B0A74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CDA5E02-6D38-479F-BAC6-50FD858A144D}"/>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3609096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4993F-FE2E-4168-A901-C839FAF2862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6CA36B3-BFF9-4124-B314-A42927517D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C289F2C-9BBE-4B81-AF23-629C693D3271}"/>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106C6C2A-FA8A-41DA-87A0-E7170D5ACEC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F269709-E96D-4D4B-9EBD-1B59D84AFEF6}"/>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348077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80A67-944A-4249-B724-6B7439DC79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1BC622B-2C26-4A84-9887-E354D28D1D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15A120-D5AB-452B-B10B-0AE7FADA1543}"/>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4D9427FE-FAB7-4A8B-9325-4DBA7C9576C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6B4B9DF-9FDA-4A6C-AFF5-C8B3E884CB59}"/>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32463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5356D-EF99-4A8B-BF58-B6943D52FCF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03BA37C-CECB-4E20-BBB2-CF13A12225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DB7608B1-73BE-437C-AA80-27CE5E515A0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DBC53EA6-7AD1-4863-93A4-EAEC6F4FF682}"/>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0EAF670F-ED4F-4665-8C72-9C4F6C2DD1B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86718FD-B35F-44DC-86FF-9F04B74B2B7F}"/>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213127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DF083-5058-40EB-B6B7-7D2A45D5AAE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0E0E150-1F89-4C9F-BBFC-0EEB35388C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E27F9C-558D-46C0-A1B7-408BCFC516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BAE105D-A7E6-4E10-B155-CA0C355E0A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77E677-3A7B-441C-8151-2F37DD09DA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B2269CEC-D9EA-4765-A019-7564731F6838}"/>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8" name="Footer Placeholder 7">
            <a:extLst>
              <a:ext uri="{FF2B5EF4-FFF2-40B4-BE49-F238E27FC236}">
                <a16:creationId xmlns:a16="http://schemas.microsoft.com/office/drawing/2014/main" id="{B39D8FE1-14CB-457C-BA66-9CC9C18E11D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3FF4AFAB-43B6-4033-B092-C341B4C6901E}"/>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49050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94FA2-6874-494C-BEAD-4C90FBE8B1B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AF3A3D40-B0EB-423C-A165-3A591A7EA733}"/>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4" name="Footer Placeholder 3">
            <a:extLst>
              <a:ext uri="{FF2B5EF4-FFF2-40B4-BE49-F238E27FC236}">
                <a16:creationId xmlns:a16="http://schemas.microsoft.com/office/drawing/2014/main" id="{E46F8010-073A-40D9-A319-C56DE501EC36}"/>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41B69FC-F77E-4990-8CA3-A39CB5EDB65C}"/>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203068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F0DD24-214A-4D1A-B1CF-A80D7AF0FD75}"/>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3" name="Footer Placeholder 2">
            <a:extLst>
              <a:ext uri="{FF2B5EF4-FFF2-40B4-BE49-F238E27FC236}">
                <a16:creationId xmlns:a16="http://schemas.microsoft.com/office/drawing/2014/main" id="{B150F633-C51B-4515-9606-718E2AE4A0FB}"/>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FF16BBA4-5F75-40B9-91FF-BC32EFAD20D1}"/>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4113968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2D54C-0165-487E-85D8-2C56962525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58883FB9-A1CD-40C4-9EA4-7BF5D99D9E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1659925-BF42-4123-8306-B185665C7D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82E967-FC9D-4BD8-ADDA-E1731EAD549D}"/>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F03D351B-165A-44F0-944D-D10BD2059FC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9E94DEF-1B6B-41E3-B1F3-036B4D97A795}"/>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3529177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3D0BE-CB67-4592-BBC9-5563A69E2C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A91F0F3D-D611-498E-9D90-4EFA0ED6C3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7999BE9E-8F6D-491C-AF6F-90DA359695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E166AF-469B-40B2-A28A-769483626CC1}"/>
              </a:ext>
            </a:extLst>
          </p:cNvPr>
          <p:cNvSpPr>
            <a:spLocks noGrp="1"/>
          </p:cNvSpPr>
          <p:nvPr>
            <p:ph type="dt" sz="half" idx="10"/>
          </p:nvPr>
        </p:nvSpPr>
        <p:spPr/>
        <p:txBody>
          <a:bodyPr/>
          <a:lstStyle/>
          <a:p>
            <a:fld id="{07AB721E-5FE2-4947-9C88-56FCF57E442A}" type="datetimeFigureOut">
              <a:rPr lang="en-CA" smtClean="0"/>
              <a:t>2021-11-25</a:t>
            </a:fld>
            <a:endParaRPr lang="en-CA"/>
          </a:p>
        </p:txBody>
      </p:sp>
      <p:sp>
        <p:nvSpPr>
          <p:cNvPr id="6" name="Footer Placeholder 5">
            <a:extLst>
              <a:ext uri="{FF2B5EF4-FFF2-40B4-BE49-F238E27FC236}">
                <a16:creationId xmlns:a16="http://schemas.microsoft.com/office/drawing/2014/main" id="{4AB9095B-8717-40EF-8D69-16999EAE22A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4B4A8E3-1900-4609-BC61-148C23D72858}"/>
              </a:ext>
            </a:extLst>
          </p:cNvPr>
          <p:cNvSpPr>
            <a:spLocks noGrp="1"/>
          </p:cNvSpPr>
          <p:nvPr>
            <p:ph type="sldNum" sz="quarter" idx="12"/>
          </p:nvPr>
        </p:nvSpPr>
        <p:spPr/>
        <p:txBody>
          <a:bodyPr/>
          <a:lstStyle/>
          <a:p>
            <a:fld id="{597F7795-A87D-4EEF-AA42-264E7374A7E7}" type="slidenum">
              <a:rPr lang="en-CA" smtClean="0"/>
              <a:t>‹#›</a:t>
            </a:fld>
            <a:endParaRPr lang="en-CA"/>
          </a:p>
        </p:txBody>
      </p:sp>
    </p:spTree>
    <p:extLst>
      <p:ext uri="{BB962C8B-B14F-4D97-AF65-F5344CB8AC3E}">
        <p14:creationId xmlns:p14="http://schemas.microsoft.com/office/powerpoint/2010/main" val="124686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CDF1-9B49-440E-A58D-70D4A0D2E3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F6154CA-EB56-4A39-9896-E8A4584A3C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B4FCBD2-DD1F-4BBC-AF39-6D50653C69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B721E-5FE2-4947-9C88-56FCF57E442A}" type="datetimeFigureOut">
              <a:rPr lang="en-CA" smtClean="0"/>
              <a:t>2021-11-25</a:t>
            </a:fld>
            <a:endParaRPr lang="en-CA"/>
          </a:p>
        </p:txBody>
      </p:sp>
      <p:sp>
        <p:nvSpPr>
          <p:cNvPr id="5" name="Footer Placeholder 4">
            <a:extLst>
              <a:ext uri="{FF2B5EF4-FFF2-40B4-BE49-F238E27FC236}">
                <a16:creationId xmlns:a16="http://schemas.microsoft.com/office/drawing/2014/main" id="{C6AA716D-2C74-4D3F-B935-8E4F9DF57E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2D1ABEC9-3C96-4809-BE86-5A05F95679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7F7795-A87D-4EEF-AA42-264E7374A7E7}" type="slidenum">
              <a:rPr lang="en-CA" smtClean="0"/>
              <a:t>‹#›</a:t>
            </a:fld>
            <a:endParaRPr lang="en-CA"/>
          </a:p>
        </p:txBody>
      </p:sp>
    </p:spTree>
    <p:extLst>
      <p:ext uri="{BB962C8B-B14F-4D97-AF65-F5344CB8AC3E}">
        <p14:creationId xmlns:p14="http://schemas.microsoft.com/office/powerpoint/2010/main" val="3394680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82E5FAC-65B5-4C13-95CF-71B43EEA8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6" name="TextBox 5">
            <a:extLst>
              <a:ext uri="{FF2B5EF4-FFF2-40B4-BE49-F238E27FC236}">
                <a16:creationId xmlns:a16="http://schemas.microsoft.com/office/drawing/2014/main" id="{CBD2F9FC-3280-4EE1-8946-0BB225D7DE9A}"/>
              </a:ext>
            </a:extLst>
          </p:cNvPr>
          <p:cNvSpPr txBox="1"/>
          <p:nvPr/>
        </p:nvSpPr>
        <p:spPr>
          <a:xfrm>
            <a:off x="88776" y="2121762"/>
            <a:ext cx="9259410" cy="4647426"/>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US" sz="3600" b="1" dirty="0">
              <a:ea typeface="Calibri" panose="020F0502020204030204" pitchFamily="34" charset="0"/>
              <a:cs typeface="Times New Roman" panose="02020603050405020304" pitchFamily="18" charset="0"/>
            </a:endParaRPr>
          </a:p>
          <a:p>
            <a:pPr algn="ctr"/>
            <a:r>
              <a:rPr lang="en-US" sz="3200" b="1" spc="-150" dirty="0">
                <a:effectLst/>
                <a:ea typeface="Calibri" panose="020F0502020204030204" pitchFamily="34" charset="0"/>
                <a:cs typeface="Times New Roman" panose="02020603050405020304" pitchFamily="18" charset="0"/>
              </a:rPr>
              <a:t>November 30</a:t>
            </a:r>
            <a:r>
              <a:rPr lang="en-US" sz="3200" b="1" spc="-150" baseline="30000" dirty="0">
                <a:effectLst/>
                <a:ea typeface="Calibri" panose="020F0502020204030204" pitchFamily="34" charset="0"/>
                <a:cs typeface="Times New Roman" panose="02020603050405020304" pitchFamily="18" charset="0"/>
              </a:rPr>
              <a:t>th</a:t>
            </a:r>
            <a:r>
              <a:rPr lang="en-US" sz="3200" b="1" spc="-150" dirty="0">
                <a:effectLst/>
                <a:ea typeface="Calibri" panose="020F0502020204030204" pitchFamily="34" charset="0"/>
                <a:cs typeface="Times New Roman" panose="02020603050405020304" pitchFamily="18" charset="0"/>
              </a:rPr>
              <a:t> – December 1</a:t>
            </a:r>
            <a:r>
              <a:rPr lang="en-US" sz="3200" b="1" spc="-150" baseline="30000" dirty="0">
                <a:effectLst/>
                <a:ea typeface="Calibri" panose="020F0502020204030204" pitchFamily="34" charset="0"/>
                <a:cs typeface="Times New Roman" panose="02020603050405020304" pitchFamily="18" charset="0"/>
              </a:rPr>
              <a:t>st</a:t>
            </a:r>
            <a:r>
              <a:rPr lang="en-US" sz="3200" b="1" spc="-150" dirty="0">
                <a:effectLst/>
                <a:ea typeface="Calibri" panose="020F0502020204030204" pitchFamily="34" charset="0"/>
                <a:cs typeface="Times New Roman" panose="02020603050405020304" pitchFamily="18" charset="0"/>
              </a:rPr>
              <a:t>, 2021</a:t>
            </a:r>
          </a:p>
          <a:p>
            <a:pPr algn="ctr"/>
            <a:endParaRPr lang="en-US" sz="3200" b="1" spc="-150" dirty="0">
              <a:ea typeface="Calibri" panose="020F0502020204030204" pitchFamily="34" charset="0"/>
              <a:cs typeface="Times New Roman" panose="02020603050405020304" pitchFamily="18" charset="0"/>
            </a:endParaRPr>
          </a:p>
          <a:p>
            <a:pPr algn="ctr"/>
            <a:r>
              <a:rPr lang="en-CA" sz="4000" b="1" spc="-150" dirty="0">
                <a:solidFill>
                  <a:srgbClr val="C00000"/>
                </a:solidFill>
                <a:latin typeface="+mn-lt"/>
              </a:rPr>
              <a:t>Agriculture, Food and Fisheries</a:t>
            </a:r>
            <a:endParaRPr lang="en-US" sz="4000" b="1" spc="-150" dirty="0">
              <a:solidFill>
                <a:srgbClr val="C00000"/>
              </a:solidFill>
              <a:effectLst/>
              <a:ea typeface="Calibri" panose="020F0502020204030204" pitchFamily="34" charset="0"/>
              <a:cs typeface="Times New Roman" panose="02020603050405020304" pitchFamily="18" charset="0"/>
            </a:endParaRPr>
          </a:p>
          <a:p>
            <a:pPr algn="ctr"/>
            <a:endParaRPr lang="en-US" sz="3200" b="1" dirty="0">
              <a:effectLst/>
              <a:ea typeface="Calibri" panose="020F0502020204030204" pitchFamily="34" charset="0"/>
              <a:cs typeface="Times New Roman" panose="02020603050405020304" pitchFamily="18" charset="0"/>
            </a:endParaRPr>
          </a:p>
          <a:p>
            <a:endParaRPr lang="en-CA" dirty="0"/>
          </a:p>
          <a:p>
            <a:endParaRPr lang="en-CA" dirty="0"/>
          </a:p>
        </p:txBody>
      </p:sp>
    </p:spTree>
    <p:extLst>
      <p:ext uri="{BB962C8B-B14F-4D97-AF65-F5344CB8AC3E}">
        <p14:creationId xmlns:p14="http://schemas.microsoft.com/office/powerpoint/2010/main" val="1727540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76"/>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spc="-150" dirty="0">
                <a:latin typeface="+mn-lt"/>
              </a:rPr>
              <a:t>Agriculture, Food and Fisheries</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295421" y="1825624"/>
            <a:ext cx="10832123" cy="4772123"/>
          </a:xfrm>
        </p:spPr>
        <p:txBody>
          <a:bodyPr>
            <a:normAutofit fontScale="25000" lnSpcReduction="20000"/>
          </a:bodyPr>
          <a:lstStyle/>
          <a:p>
            <a:pPr marL="0" indent="0">
              <a:buNone/>
            </a:pPr>
            <a:r>
              <a:rPr lang="en-US" sz="7000" b="1" i="1" dirty="0"/>
              <a:t>Fisheries Management</a:t>
            </a:r>
            <a:r>
              <a:rPr lang="en-US" dirty="0"/>
              <a:t>:  </a:t>
            </a:r>
          </a:p>
          <a:p>
            <a:pPr marL="0" indent="0">
              <a:lnSpc>
                <a:spcPct val="110000"/>
              </a:lnSpc>
              <a:buNone/>
            </a:pPr>
            <a:r>
              <a:rPr lang="en-US" sz="8600" dirty="0"/>
              <a:t>We need provincial support in our conversations with the Department of Fisheries and Oceans, on each of the following:</a:t>
            </a:r>
          </a:p>
          <a:p>
            <a:pPr marL="971550" lvl="1" indent="-514350">
              <a:lnSpc>
                <a:spcPct val="110000"/>
              </a:lnSpc>
              <a:spcBef>
                <a:spcPts val="1000"/>
              </a:spcBef>
              <a:buFont typeface="+mj-lt"/>
              <a:buAutoNum type="arabicPeriod"/>
            </a:pPr>
            <a:r>
              <a:rPr lang="en-US" sz="8600" dirty="0"/>
              <a:t>Conservation –  maintenance of stocks to ensure good returns</a:t>
            </a:r>
          </a:p>
          <a:p>
            <a:pPr marL="971550" lvl="1" indent="-514350">
              <a:lnSpc>
                <a:spcPct val="110000"/>
              </a:lnSpc>
              <a:spcBef>
                <a:spcPts val="1000"/>
              </a:spcBef>
              <a:buFont typeface="+mj-lt"/>
              <a:buAutoNum type="arabicPeriod"/>
            </a:pPr>
            <a:r>
              <a:rPr lang="en-US" sz="8600" dirty="0"/>
              <a:t>First Nations – to have the priority to be in the river before sport or commercial fishers, and the right to be at the decision-making table.  Rights and title refer to three areas: ceremonial, food and commercial fishing. </a:t>
            </a:r>
          </a:p>
          <a:p>
            <a:pPr marL="971550" lvl="1" indent="-514350">
              <a:lnSpc>
                <a:spcPct val="110000"/>
              </a:lnSpc>
              <a:spcBef>
                <a:spcPts val="1000"/>
              </a:spcBef>
              <a:buFont typeface="+mj-lt"/>
              <a:buAutoNum type="arabicPeriod"/>
            </a:pPr>
            <a:r>
              <a:rPr lang="en-US" sz="8600" dirty="0"/>
              <a:t>Sport – The BC sport fishing lobby group holds undue influence over provincial decisions on the Fraser River fishery and DFO.  The decision to open the river to sport fishing, of salmon and </a:t>
            </a:r>
            <a:r>
              <a:rPr lang="en-US" sz="8600"/>
              <a:t>endangered sturgeon, </a:t>
            </a:r>
            <a:r>
              <a:rPr lang="en-US" sz="8600" dirty="0"/>
              <a:t>must be with First Nations decision makers at the </a:t>
            </a:r>
            <a:r>
              <a:rPr lang="en-US" sz="8600"/>
              <a:t>table.</a:t>
            </a:r>
            <a:endParaRPr lang="en-US" sz="8600" dirty="0"/>
          </a:p>
          <a:p>
            <a:pPr marL="971550" lvl="1" indent="-514350">
              <a:lnSpc>
                <a:spcPct val="110000"/>
              </a:lnSpc>
              <a:spcBef>
                <a:spcPts val="1000"/>
              </a:spcBef>
              <a:buFont typeface="+mj-lt"/>
              <a:buAutoNum type="arabicPeriod"/>
            </a:pPr>
            <a:r>
              <a:rPr lang="en-US" sz="8600" dirty="0"/>
              <a:t>Commercial – to only be able to go out if return numbers will allow.</a:t>
            </a:r>
          </a:p>
        </p:txBody>
      </p:sp>
    </p:spTree>
    <p:extLst>
      <p:ext uri="{BB962C8B-B14F-4D97-AF65-F5344CB8AC3E}">
        <p14:creationId xmlns:p14="http://schemas.microsoft.com/office/powerpoint/2010/main" val="3334785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spc="-150" dirty="0">
                <a:latin typeface="+mn-lt"/>
              </a:rPr>
              <a:t>Agriculture, Food and Fisheries</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8"/>
            <a:ext cx="9895449" cy="4351338"/>
          </a:xfrm>
        </p:spPr>
        <p:txBody>
          <a:bodyPr>
            <a:normAutofit fontScale="92500" lnSpcReduction="10000"/>
          </a:bodyPr>
          <a:lstStyle/>
          <a:p>
            <a:pPr marL="0" indent="0">
              <a:buNone/>
            </a:pPr>
            <a:r>
              <a:rPr lang="en-US" b="1" i="1" dirty="0"/>
              <a:t>Inland Fish Farm</a:t>
            </a:r>
            <a:r>
              <a:rPr lang="en-US" dirty="0"/>
              <a:t>:  </a:t>
            </a:r>
          </a:p>
          <a:p>
            <a:r>
              <a:rPr lang="en-US" sz="3000" dirty="0"/>
              <a:t>The decline in salmon stocks has been a blow to our food supply. Salmon is a staple food for our communities.  No fish means a blow to food budgets as well.</a:t>
            </a:r>
          </a:p>
          <a:p>
            <a:r>
              <a:rPr lang="en-US" sz="3000" dirty="0"/>
              <a:t>To replace wild stocks, Seabird is exploring an inland fish farm to raise food fish. </a:t>
            </a:r>
          </a:p>
          <a:p>
            <a:r>
              <a:rPr lang="en-US" sz="3000" dirty="0"/>
              <a:t>We would like the financial support of the province, and assistance in permitting. </a:t>
            </a:r>
          </a:p>
          <a:p>
            <a:r>
              <a:rPr lang="en-US" sz="3000" dirty="0"/>
              <a:t>We are looking for the support for when the time comes to have access to stock for eggs.</a:t>
            </a:r>
          </a:p>
        </p:txBody>
      </p:sp>
    </p:spTree>
    <p:extLst>
      <p:ext uri="{BB962C8B-B14F-4D97-AF65-F5344CB8AC3E}">
        <p14:creationId xmlns:p14="http://schemas.microsoft.com/office/powerpoint/2010/main" val="1947402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spc="-150" dirty="0">
                <a:latin typeface="+mn-lt"/>
              </a:rPr>
              <a:t>Agriculture, Food and Fisheries</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825625"/>
            <a:ext cx="8367944" cy="4351338"/>
          </a:xfrm>
        </p:spPr>
        <p:txBody>
          <a:bodyPr>
            <a:normAutofit/>
          </a:bodyPr>
          <a:lstStyle/>
          <a:p>
            <a:pPr marL="0" indent="0">
              <a:buNone/>
            </a:pPr>
            <a:r>
              <a:rPr lang="en-US" b="1" i="1" dirty="0"/>
              <a:t>Salmon Habitat Restoration</a:t>
            </a:r>
            <a:r>
              <a:rPr lang="en-US" dirty="0"/>
              <a:t>:  </a:t>
            </a:r>
          </a:p>
          <a:p>
            <a:r>
              <a:rPr lang="en-US" dirty="0"/>
              <a:t>A big priority for is to maintain and/or restore the salmon habitat – the Fraser River and the Maria Slough.</a:t>
            </a:r>
          </a:p>
          <a:p>
            <a:r>
              <a:rPr lang="en-US" dirty="0"/>
              <a:t>We have conducted several studies and are moving towards having “shovel ready” projects for when funds become available or when “offsets” are required for projects: for diking and other flood mitigation to maintain current spawning channels and habitat.</a:t>
            </a:r>
          </a:p>
        </p:txBody>
      </p:sp>
    </p:spTree>
    <p:extLst>
      <p:ext uri="{BB962C8B-B14F-4D97-AF65-F5344CB8AC3E}">
        <p14:creationId xmlns:p14="http://schemas.microsoft.com/office/powerpoint/2010/main" val="31487402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334</Words>
  <Application>Microsoft Office PowerPoint</Application>
  <PresentationFormat>Widescreen</PresentationFormat>
  <Paragraphs>23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Agriculture, Food and Fisheries</vt:lpstr>
      <vt:lpstr>Agriculture, Food and Fisheries</vt:lpstr>
      <vt:lpstr>Agriculture, Food and Fisheries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Parsey</dc:creator>
  <cp:lastModifiedBy>Henrie de Boer</cp:lastModifiedBy>
  <cp:revision>2</cp:revision>
  <dcterms:created xsi:type="dcterms:W3CDTF">2021-11-23T22:46:29Z</dcterms:created>
  <dcterms:modified xsi:type="dcterms:W3CDTF">2021-11-25T22:49:03Z</dcterms:modified>
</cp:coreProperties>
</file>