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0" r:id="rId2"/>
    <p:sldId id="264" r:id="rId3"/>
    <p:sldId id="265" r:id="rId4"/>
    <p:sldId id="266" r:id="rId5"/>
    <p:sldId id="267" r:id="rId6"/>
    <p:sldId id="268" r:id="rId7"/>
    <p:sldId id="257"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0" autoAdjust="0"/>
    <p:restoredTop sz="94660"/>
  </p:normalViewPr>
  <p:slideViewPr>
    <p:cSldViewPr snapToGrid="0">
      <p:cViewPr varScale="1">
        <p:scale>
          <a:sx n="68" d="100"/>
          <a:sy n="68" d="100"/>
        </p:scale>
        <p:origin x="73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73144B-2667-411F-BA4F-B4A48D0FE53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a:extLst>
              <a:ext uri="{FF2B5EF4-FFF2-40B4-BE49-F238E27FC236}">
                <a16:creationId xmlns:a16="http://schemas.microsoft.com/office/drawing/2014/main" id="{9C42C8DB-F3A5-4460-A4E2-90BDDD05D9C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a:extLst>
              <a:ext uri="{FF2B5EF4-FFF2-40B4-BE49-F238E27FC236}">
                <a16:creationId xmlns:a16="http://schemas.microsoft.com/office/drawing/2014/main" id="{89379C8F-A4EF-4520-845E-A6FBBE181874}"/>
              </a:ext>
            </a:extLst>
          </p:cNvPr>
          <p:cNvSpPr>
            <a:spLocks noGrp="1"/>
          </p:cNvSpPr>
          <p:nvPr>
            <p:ph type="dt" sz="half" idx="10"/>
          </p:nvPr>
        </p:nvSpPr>
        <p:spPr/>
        <p:txBody>
          <a:bodyPr/>
          <a:lstStyle/>
          <a:p>
            <a:fld id="{F38BF610-F845-4AB4-ACBB-378049F5D62D}" type="datetimeFigureOut">
              <a:rPr lang="en-CA" smtClean="0"/>
              <a:t>2021-11-25</a:t>
            </a:fld>
            <a:endParaRPr lang="en-CA"/>
          </a:p>
        </p:txBody>
      </p:sp>
      <p:sp>
        <p:nvSpPr>
          <p:cNvPr id="5" name="Footer Placeholder 4">
            <a:extLst>
              <a:ext uri="{FF2B5EF4-FFF2-40B4-BE49-F238E27FC236}">
                <a16:creationId xmlns:a16="http://schemas.microsoft.com/office/drawing/2014/main" id="{111D9259-DE5A-4C2C-A1C2-E0C4689A2460}"/>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824EE40B-5ACF-4876-B03C-E6DC2E272703}"/>
              </a:ext>
            </a:extLst>
          </p:cNvPr>
          <p:cNvSpPr>
            <a:spLocks noGrp="1"/>
          </p:cNvSpPr>
          <p:nvPr>
            <p:ph type="sldNum" sz="quarter" idx="12"/>
          </p:nvPr>
        </p:nvSpPr>
        <p:spPr/>
        <p:txBody>
          <a:bodyPr/>
          <a:lstStyle/>
          <a:p>
            <a:fld id="{8A87C85D-193A-45D1-80F2-BC7472807759}" type="slidenum">
              <a:rPr lang="en-CA" smtClean="0"/>
              <a:t>‹#›</a:t>
            </a:fld>
            <a:endParaRPr lang="en-CA"/>
          </a:p>
        </p:txBody>
      </p:sp>
    </p:spTree>
    <p:extLst>
      <p:ext uri="{BB962C8B-B14F-4D97-AF65-F5344CB8AC3E}">
        <p14:creationId xmlns:p14="http://schemas.microsoft.com/office/powerpoint/2010/main" val="13433226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AAF959-87A5-4EBC-84EA-4FB18AB42C20}"/>
              </a:ext>
            </a:extLst>
          </p:cNvPr>
          <p:cNvSpPr>
            <a:spLocks noGrp="1"/>
          </p:cNvSpPr>
          <p:nvPr>
            <p:ph type="title"/>
          </p:nvPr>
        </p:nvSpPr>
        <p:spPr/>
        <p:txBody>
          <a:bodyPr/>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503DC7E7-8F25-41D9-87EB-612D52A43DA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F6C4DD20-B6E0-4C15-8D4E-937542F637AC}"/>
              </a:ext>
            </a:extLst>
          </p:cNvPr>
          <p:cNvSpPr>
            <a:spLocks noGrp="1"/>
          </p:cNvSpPr>
          <p:nvPr>
            <p:ph type="dt" sz="half" idx="10"/>
          </p:nvPr>
        </p:nvSpPr>
        <p:spPr/>
        <p:txBody>
          <a:bodyPr/>
          <a:lstStyle/>
          <a:p>
            <a:fld id="{F38BF610-F845-4AB4-ACBB-378049F5D62D}" type="datetimeFigureOut">
              <a:rPr lang="en-CA" smtClean="0"/>
              <a:t>2021-11-25</a:t>
            </a:fld>
            <a:endParaRPr lang="en-CA"/>
          </a:p>
        </p:txBody>
      </p:sp>
      <p:sp>
        <p:nvSpPr>
          <p:cNvPr id="5" name="Footer Placeholder 4">
            <a:extLst>
              <a:ext uri="{FF2B5EF4-FFF2-40B4-BE49-F238E27FC236}">
                <a16:creationId xmlns:a16="http://schemas.microsoft.com/office/drawing/2014/main" id="{BE614477-4C33-48C0-A352-C7C62B283182}"/>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6338AECA-CA0C-484D-93EC-DCB536449BEF}"/>
              </a:ext>
            </a:extLst>
          </p:cNvPr>
          <p:cNvSpPr>
            <a:spLocks noGrp="1"/>
          </p:cNvSpPr>
          <p:nvPr>
            <p:ph type="sldNum" sz="quarter" idx="12"/>
          </p:nvPr>
        </p:nvSpPr>
        <p:spPr/>
        <p:txBody>
          <a:bodyPr/>
          <a:lstStyle/>
          <a:p>
            <a:fld id="{8A87C85D-193A-45D1-80F2-BC7472807759}" type="slidenum">
              <a:rPr lang="en-CA" smtClean="0"/>
              <a:t>‹#›</a:t>
            </a:fld>
            <a:endParaRPr lang="en-CA"/>
          </a:p>
        </p:txBody>
      </p:sp>
    </p:spTree>
    <p:extLst>
      <p:ext uri="{BB962C8B-B14F-4D97-AF65-F5344CB8AC3E}">
        <p14:creationId xmlns:p14="http://schemas.microsoft.com/office/powerpoint/2010/main" val="31417171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175606B-B108-499D-AD82-79573028B29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95A70DC0-1A6E-4EB4-AC80-ABCE5209BA1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227D5780-75F1-4982-A616-36345A82E681}"/>
              </a:ext>
            </a:extLst>
          </p:cNvPr>
          <p:cNvSpPr>
            <a:spLocks noGrp="1"/>
          </p:cNvSpPr>
          <p:nvPr>
            <p:ph type="dt" sz="half" idx="10"/>
          </p:nvPr>
        </p:nvSpPr>
        <p:spPr/>
        <p:txBody>
          <a:bodyPr/>
          <a:lstStyle/>
          <a:p>
            <a:fld id="{F38BF610-F845-4AB4-ACBB-378049F5D62D}" type="datetimeFigureOut">
              <a:rPr lang="en-CA" smtClean="0"/>
              <a:t>2021-11-25</a:t>
            </a:fld>
            <a:endParaRPr lang="en-CA"/>
          </a:p>
        </p:txBody>
      </p:sp>
      <p:sp>
        <p:nvSpPr>
          <p:cNvPr id="5" name="Footer Placeholder 4">
            <a:extLst>
              <a:ext uri="{FF2B5EF4-FFF2-40B4-BE49-F238E27FC236}">
                <a16:creationId xmlns:a16="http://schemas.microsoft.com/office/drawing/2014/main" id="{DC4C6C16-44B3-4EAC-BACD-AB0560D94454}"/>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6E4ABE6C-CBB0-48A8-8C1F-705E1B0208CA}"/>
              </a:ext>
            </a:extLst>
          </p:cNvPr>
          <p:cNvSpPr>
            <a:spLocks noGrp="1"/>
          </p:cNvSpPr>
          <p:nvPr>
            <p:ph type="sldNum" sz="quarter" idx="12"/>
          </p:nvPr>
        </p:nvSpPr>
        <p:spPr/>
        <p:txBody>
          <a:bodyPr/>
          <a:lstStyle/>
          <a:p>
            <a:fld id="{8A87C85D-193A-45D1-80F2-BC7472807759}" type="slidenum">
              <a:rPr lang="en-CA" smtClean="0"/>
              <a:t>‹#›</a:t>
            </a:fld>
            <a:endParaRPr lang="en-CA"/>
          </a:p>
        </p:txBody>
      </p:sp>
    </p:spTree>
    <p:extLst>
      <p:ext uri="{BB962C8B-B14F-4D97-AF65-F5344CB8AC3E}">
        <p14:creationId xmlns:p14="http://schemas.microsoft.com/office/powerpoint/2010/main" val="3877802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93181D-F0A9-4BD5-AB05-2E0171AEB8F9}"/>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5C875D33-D80D-4351-A33E-5ACB99BBE6A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9252B3A5-44BC-42D0-8AA8-65B6A05C107D}"/>
              </a:ext>
            </a:extLst>
          </p:cNvPr>
          <p:cNvSpPr>
            <a:spLocks noGrp="1"/>
          </p:cNvSpPr>
          <p:nvPr>
            <p:ph type="dt" sz="half" idx="10"/>
          </p:nvPr>
        </p:nvSpPr>
        <p:spPr/>
        <p:txBody>
          <a:bodyPr/>
          <a:lstStyle/>
          <a:p>
            <a:fld id="{F38BF610-F845-4AB4-ACBB-378049F5D62D}" type="datetimeFigureOut">
              <a:rPr lang="en-CA" smtClean="0"/>
              <a:t>2021-11-25</a:t>
            </a:fld>
            <a:endParaRPr lang="en-CA"/>
          </a:p>
        </p:txBody>
      </p:sp>
      <p:sp>
        <p:nvSpPr>
          <p:cNvPr id="5" name="Footer Placeholder 4">
            <a:extLst>
              <a:ext uri="{FF2B5EF4-FFF2-40B4-BE49-F238E27FC236}">
                <a16:creationId xmlns:a16="http://schemas.microsoft.com/office/drawing/2014/main" id="{F54DF781-6F05-42DA-945B-2E0A4BC9482E}"/>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DC4DC22E-F0C0-4916-9896-C24938344E9B}"/>
              </a:ext>
            </a:extLst>
          </p:cNvPr>
          <p:cNvSpPr>
            <a:spLocks noGrp="1"/>
          </p:cNvSpPr>
          <p:nvPr>
            <p:ph type="sldNum" sz="quarter" idx="12"/>
          </p:nvPr>
        </p:nvSpPr>
        <p:spPr/>
        <p:txBody>
          <a:bodyPr/>
          <a:lstStyle/>
          <a:p>
            <a:fld id="{8A87C85D-193A-45D1-80F2-BC7472807759}" type="slidenum">
              <a:rPr lang="en-CA" smtClean="0"/>
              <a:t>‹#›</a:t>
            </a:fld>
            <a:endParaRPr lang="en-CA"/>
          </a:p>
        </p:txBody>
      </p:sp>
    </p:spTree>
    <p:extLst>
      <p:ext uri="{BB962C8B-B14F-4D97-AF65-F5344CB8AC3E}">
        <p14:creationId xmlns:p14="http://schemas.microsoft.com/office/powerpoint/2010/main" val="500112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94DA1-6D90-4925-BA80-E49E9A1AF0C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A"/>
          </a:p>
        </p:txBody>
      </p:sp>
      <p:sp>
        <p:nvSpPr>
          <p:cNvPr id="3" name="Text Placeholder 2">
            <a:extLst>
              <a:ext uri="{FF2B5EF4-FFF2-40B4-BE49-F238E27FC236}">
                <a16:creationId xmlns:a16="http://schemas.microsoft.com/office/drawing/2014/main" id="{50BD80FC-311B-460A-8DFD-00A84961B3A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EE942EB-B63D-4CB4-9C94-82FA6A1B8B2B}"/>
              </a:ext>
            </a:extLst>
          </p:cNvPr>
          <p:cNvSpPr>
            <a:spLocks noGrp="1"/>
          </p:cNvSpPr>
          <p:nvPr>
            <p:ph type="dt" sz="half" idx="10"/>
          </p:nvPr>
        </p:nvSpPr>
        <p:spPr/>
        <p:txBody>
          <a:bodyPr/>
          <a:lstStyle/>
          <a:p>
            <a:fld id="{F38BF610-F845-4AB4-ACBB-378049F5D62D}" type="datetimeFigureOut">
              <a:rPr lang="en-CA" smtClean="0"/>
              <a:t>2021-11-25</a:t>
            </a:fld>
            <a:endParaRPr lang="en-CA"/>
          </a:p>
        </p:txBody>
      </p:sp>
      <p:sp>
        <p:nvSpPr>
          <p:cNvPr id="5" name="Footer Placeholder 4">
            <a:extLst>
              <a:ext uri="{FF2B5EF4-FFF2-40B4-BE49-F238E27FC236}">
                <a16:creationId xmlns:a16="http://schemas.microsoft.com/office/drawing/2014/main" id="{CF106795-D20C-489F-B05A-D9C025711F58}"/>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3B3AE19B-BAC0-4498-AB6C-0465176DD315}"/>
              </a:ext>
            </a:extLst>
          </p:cNvPr>
          <p:cNvSpPr>
            <a:spLocks noGrp="1"/>
          </p:cNvSpPr>
          <p:nvPr>
            <p:ph type="sldNum" sz="quarter" idx="12"/>
          </p:nvPr>
        </p:nvSpPr>
        <p:spPr/>
        <p:txBody>
          <a:bodyPr/>
          <a:lstStyle/>
          <a:p>
            <a:fld id="{8A87C85D-193A-45D1-80F2-BC7472807759}" type="slidenum">
              <a:rPr lang="en-CA" smtClean="0"/>
              <a:t>‹#›</a:t>
            </a:fld>
            <a:endParaRPr lang="en-CA"/>
          </a:p>
        </p:txBody>
      </p:sp>
    </p:spTree>
    <p:extLst>
      <p:ext uri="{BB962C8B-B14F-4D97-AF65-F5344CB8AC3E}">
        <p14:creationId xmlns:p14="http://schemas.microsoft.com/office/powerpoint/2010/main" val="31806980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0ACEDF-E1D3-4CD9-BA08-AEB959439EAE}"/>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7CD0CC5F-B059-4FC9-9B36-183C38F6A83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a:extLst>
              <a:ext uri="{FF2B5EF4-FFF2-40B4-BE49-F238E27FC236}">
                <a16:creationId xmlns:a16="http://schemas.microsoft.com/office/drawing/2014/main" id="{2951D07E-9743-4468-BC62-0AD035FB52B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a:extLst>
              <a:ext uri="{FF2B5EF4-FFF2-40B4-BE49-F238E27FC236}">
                <a16:creationId xmlns:a16="http://schemas.microsoft.com/office/drawing/2014/main" id="{57FBB943-5E67-4050-9CA3-ADC48E31E12D}"/>
              </a:ext>
            </a:extLst>
          </p:cNvPr>
          <p:cNvSpPr>
            <a:spLocks noGrp="1"/>
          </p:cNvSpPr>
          <p:nvPr>
            <p:ph type="dt" sz="half" idx="10"/>
          </p:nvPr>
        </p:nvSpPr>
        <p:spPr/>
        <p:txBody>
          <a:bodyPr/>
          <a:lstStyle/>
          <a:p>
            <a:fld id="{F38BF610-F845-4AB4-ACBB-378049F5D62D}" type="datetimeFigureOut">
              <a:rPr lang="en-CA" smtClean="0"/>
              <a:t>2021-11-25</a:t>
            </a:fld>
            <a:endParaRPr lang="en-CA"/>
          </a:p>
        </p:txBody>
      </p:sp>
      <p:sp>
        <p:nvSpPr>
          <p:cNvPr id="6" name="Footer Placeholder 5">
            <a:extLst>
              <a:ext uri="{FF2B5EF4-FFF2-40B4-BE49-F238E27FC236}">
                <a16:creationId xmlns:a16="http://schemas.microsoft.com/office/drawing/2014/main" id="{0A406D21-09AD-40E9-814D-7D908DF8461E}"/>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B990BA9A-DBF3-4380-9F83-ED7DE89F779E}"/>
              </a:ext>
            </a:extLst>
          </p:cNvPr>
          <p:cNvSpPr>
            <a:spLocks noGrp="1"/>
          </p:cNvSpPr>
          <p:nvPr>
            <p:ph type="sldNum" sz="quarter" idx="12"/>
          </p:nvPr>
        </p:nvSpPr>
        <p:spPr/>
        <p:txBody>
          <a:bodyPr/>
          <a:lstStyle/>
          <a:p>
            <a:fld id="{8A87C85D-193A-45D1-80F2-BC7472807759}" type="slidenum">
              <a:rPr lang="en-CA" smtClean="0"/>
              <a:t>‹#›</a:t>
            </a:fld>
            <a:endParaRPr lang="en-CA"/>
          </a:p>
        </p:txBody>
      </p:sp>
    </p:spTree>
    <p:extLst>
      <p:ext uri="{BB962C8B-B14F-4D97-AF65-F5344CB8AC3E}">
        <p14:creationId xmlns:p14="http://schemas.microsoft.com/office/powerpoint/2010/main" val="39254354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84AB83-D7F9-4610-B66E-AD42EC3C4876}"/>
              </a:ext>
            </a:extLst>
          </p:cNvPr>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a:extLst>
              <a:ext uri="{FF2B5EF4-FFF2-40B4-BE49-F238E27FC236}">
                <a16:creationId xmlns:a16="http://schemas.microsoft.com/office/drawing/2014/main" id="{D4353D7E-5067-4A7B-BD19-5ADCDF7A0EC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9A9DCFE-E0F5-4116-886C-AE23096D773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a:extLst>
              <a:ext uri="{FF2B5EF4-FFF2-40B4-BE49-F238E27FC236}">
                <a16:creationId xmlns:a16="http://schemas.microsoft.com/office/drawing/2014/main" id="{DE7B0106-F089-4858-83BE-F6DB8EBD3B5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E7F4447-ADC1-4A57-BD25-BDABDC06850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a:extLst>
              <a:ext uri="{FF2B5EF4-FFF2-40B4-BE49-F238E27FC236}">
                <a16:creationId xmlns:a16="http://schemas.microsoft.com/office/drawing/2014/main" id="{18B09154-C33C-4558-A5A8-76712C7FA16E}"/>
              </a:ext>
            </a:extLst>
          </p:cNvPr>
          <p:cNvSpPr>
            <a:spLocks noGrp="1"/>
          </p:cNvSpPr>
          <p:nvPr>
            <p:ph type="dt" sz="half" idx="10"/>
          </p:nvPr>
        </p:nvSpPr>
        <p:spPr/>
        <p:txBody>
          <a:bodyPr/>
          <a:lstStyle/>
          <a:p>
            <a:fld id="{F38BF610-F845-4AB4-ACBB-378049F5D62D}" type="datetimeFigureOut">
              <a:rPr lang="en-CA" smtClean="0"/>
              <a:t>2021-11-25</a:t>
            </a:fld>
            <a:endParaRPr lang="en-CA"/>
          </a:p>
        </p:txBody>
      </p:sp>
      <p:sp>
        <p:nvSpPr>
          <p:cNvPr id="8" name="Footer Placeholder 7">
            <a:extLst>
              <a:ext uri="{FF2B5EF4-FFF2-40B4-BE49-F238E27FC236}">
                <a16:creationId xmlns:a16="http://schemas.microsoft.com/office/drawing/2014/main" id="{419D8404-86C1-4CC4-AC52-399A861F66C8}"/>
              </a:ext>
            </a:extLst>
          </p:cNvPr>
          <p:cNvSpPr>
            <a:spLocks noGrp="1"/>
          </p:cNvSpPr>
          <p:nvPr>
            <p:ph type="ftr" sz="quarter" idx="11"/>
          </p:nvPr>
        </p:nvSpPr>
        <p:spPr/>
        <p:txBody>
          <a:bodyPr/>
          <a:lstStyle/>
          <a:p>
            <a:endParaRPr lang="en-CA"/>
          </a:p>
        </p:txBody>
      </p:sp>
      <p:sp>
        <p:nvSpPr>
          <p:cNvPr id="9" name="Slide Number Placeholder 8">
            <a:extLst>
              <a:ext uri="{FF2B5EF4-FFF2-40B4-BE49-F238E27FC236}">
                <a16:creationId xmlns:a16="http://schemas.microsoft.com/office/drawing/2014/main" id="{6DF58DA7-6396-4EBB-AE17-CAAC3DB6936B}"/>
              </a:ext>
            </a:extLst>
          </p:cNvPr>
          <p:cNvSpPr>
            <a:spLocks noGrp="1"/>
          </p:cNvSpPr>
          <p:nvPr>
            <p:ph type="sldNum" sz="quarter" idx="12"/>
          </p:nvPr>
        </p:nvSpPr>
        <p:spPr/>
        <p:txBody>
          <a:bodyPr/>
          <a:lstStyle/>
          <a:p>
            <a:fld id="{8A87C85D-193A-45D1-80F2-BC7472807759}" type="slidenum">
              <a:rPr lang="en-CA" smtClean="0"/>
              <a:t>‹#›</a:t>
            </a:fld>
            <a:endParaRPr lang="en-CA"/>
          </a:p>
        </p:txBody>
      </p:sp>
    </p:spTree>
    <p:extLst>
      <p:ext uri="{BB962C8B-B14F-4D97-AF65-F5344CB8AC3E}">
        <p14:creationId xmlns:p14="http://schemas.microsoft.com/office/powerpoint/2010/main" val="19401942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470547-7CC8-412C-8120-A50AEABE6D08}"/>
              </a:ext>
            </a:extLst>
          </p:cNvPr>
          <p:cNvSpPr>
            <a:spLocks noGrp="1"/>
          </p:cNvSpPr>
          <p:nvPr>
            <p:ph type="title"/>
          </p:nvPr>
        </p:nvSpPr>
        <p:spPr/>
        <p:txBody>
          <a:bodyPr/>
          <a:lstStyle/>
          <a:p>
            <a:r>
              <a:rPr lang="en-US"/>
              <a:t>Click to edit Master title style</a:t>
            </a:r>
            <a:endParaRPr lang="en-CA"/>
          </a:p>
        </p:txBody>
      </p:sp>
      <p:sp>
        <p:nvSpPr>
          <p:cNvPr id="3" name="Date Placeholder 2">
            <a:extLst>
              <a:ext uri="{FF2B5EF4-FFF2-40B4-BE49-F238E27FC236}">
                <a16:creationId xmlns:a16="http://schemas.microsoft.com/office/drawing/2014/main" id="{E68F8184-695A-4063-98C0-6D19E7617755}"/>
              </a:ext>
            </a:extLst>
          </p:cNvPr>
          <p:cNvSpPr>
            <a:spLocks noGrp="1"/>
          </p:cNvSpPr>
          <p:nvPr>
            <p:ph type="dt" sz="half" idx="10"/>
          </p:nvPr>
        </p:nvSpPr>
        <p:spPr/>
        <p:txBody>
          <a:bodyPr/>
          <a:lstStyle/>
          <a:p>
            <a:fld id="{F38BF610-F845-4AB4-ACBB-378049F5D62D}" type="datetimeFigureOut">
              <a:rPr lang="en-CA" smtClean="0"/>
              <a:t>2021-11-25</a:t>
            </a:fld>
            <a:endParaRPr lang="en-CA"/>
          </a:p>
        </p:txBody>
      </p:sp>
      <p:sp>
        <p:nvSpPr>
          <p:cNvPr id="4" name="Footer Placeholder 3">
            <a:extLst>
              <a:ext uri="{FF2B5EF4-FFF2-40B4-BE49-F238E27FC236}">
                <a16:creationId xmlns:a16="http://schemas.microsoft.com/office/drawing/2014/main" id="{6A9B7816-1864-4C97-A391-87B3B1BA622B}"/>
              </a:ext>
            </a:extLst>
          </p:cNvPr>
          <p:cNvSpPr>
            <a:spLocks noGrp="1"/>
          </p:cNvSpPr>
          <p:nvPr>
            <p:ph type="ftr" sz="quarter" idx="11"/>
          </p:nvPr>
        </p:nvSpPr>
        <p:spPr/>
        <p:txBody>
          <a:bodyPr/>
          <a:lstStyle/>
          <a:p>
            <a:endParaRPr lang="en-CA"/>
          </a:p>
        </p:txBody>
      </p:sp>
      <p:sp>
        <p:nvSpPr>
          <p:cNvPr id="5" name="Slide Number Placeholder 4">
            <a:extLst>
              <a:ext uri="{FF2B5EF4-FFF2-40B4-BE49-F238E27FC236}">
                <a16:creationId xmlns:a16="http://schemas.microsoft.com/office/drawing/2014/main" id="{4FC214D9-9D26-4B3B-9267-763C4A4A496A}"/>
              </a:ext>
            </a:extLst>
          </p:cNvPr>
          <p:cNvSpPr>
            <a:spLocks noGrp="1"/>
          </p:cNvSpPr>
          <p:nvPr>
            <p:ph type="sldNum" sz="quarter" idx="12"/>
          </p:nvPr>
        </p:nvSpPr>
        <p:spPr/>
        <p:txBody>
          <a:bodyPr/>
          <a:lstStyle/>
          <a:p>
            <a:fld id="{8A87C85D-193A-45D1-80F2-BC7472807759}" type="slidenum">
              <a:rPr lang="en-CA" smtClean="0"/>
              <a:t>‹#›</a:t>
            </a:fld>
            <a:endParaRPr lang="en-CA"/>
          </a:p>
        </p:txBody>
      </p:sp>
    </p:spTree>
    <p:extLst>
      <p:ext uri="{BB962C8B-B14F-4D97-AF65-F5344CB8AC3E}">
        <p14:creationId xmlns:p14="http://schemas.microsoft.com/office/powerpoint/2010/main" val="20810942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CBB0066-8BCE-4D19-B338-B2B18C855C2B}"/>
              </a:ext>
            </a:extLst>
          </p:cNvPr>
          <p:cNvSpPr>
            <a:spLocks noGrp="1"/>
          </p:cNvSpPr>
          <p:nvPr>
            <p:ph type="dt" sz="half" idx="10"/>
          </p:nvPr>
        </p:nvSpPr>
        <p:spPr/>
        <p:txBody>
          <a:bodyPr/>
          <a:lstStyle/>
          <a:p>
            <a:fld id="{F38BF610-F845-4AB4-ACBB-378049F5D62D}" type="datetimeFigureOut">
              <a:rPr lang="en-CA" smtClean="0"/>
              <a:t>2021-11-25</a:t>
            </a:fld>
            <a:endParaRPr lang="en-CA"/>
          </a:p>
        </p:txBody>
      </p:sp>
      <p:sp>
        <p:nvSpPr>
          <p:cNvPr id="3" name="Footer Placeholder 2">
            <a:extLst>
              <a:ext uri="{FF2B5EF4-FFF2-40B4-BE49-F238E27FC236}">
                <a16:creationId xmlns:a16="http://schemas.microsoft.com/office/drawing/2014/main" id="{9D12EA6B-39B1-42E2-8A31-6DB842DFCEBC}"/>
              </a:ext>
            </a:extLst>
          </p:cNvPr>
          <p:cNvSpPr>
            <a:spLocks noGrp="1"/>
          </p:cNvSpPr>
          <p:nvPr>
            <p:ph type="ftr" sz="quarter" idx="11"/>
          </p:nvPr>
        </p:nvSpPr>
        <p:spPr/>
        <p:txBody>
          <a:bodyPr/>
          <a:lstStyle/>
          <a:p>
            <a:endParaRPr lang="en-CA"/>
          </a:p>
        </p:txBody>
      </p:sp>
      <p:sp>
        <p:nvSpPr>
          <p:cNvPr id="4" name="Slide Number Placeholder 3">
            <a:extLst>
              <a:ext uri="{FF2B5EF4-FFF2-40B4-BE49-F238E27FC236}">
                <a16:creationId xmlns:a16="http://schemas.microsoft.com/office/drawing/2014/main" id="{880800E5-8F4F-4746-8664-B8155C283AB3}"/>
              </a:ext>
            </a:extLst>
          </p:cNvPr>
          <p:cNvSpPr>
            <a:spLocks noGrp="1"/>
          </p:cNvSpPr>
          <p:nvPr>
            <p:ph type="sldNum" sz="quarter" idx="12"/>
          </p:nvPr>
        </p:nvSpPr>
        <p:spPr/>
        <p:txBody>
          <a:bodyPr/>
          <a:lstStyle/>
          <a:p>
            <a:fld id="{8A87C85D-193A-45D1-80F2-BC7472807759}" type="slidenum">
              <a:rPr lang="en-CA" smtClean="0"/>
              <a:t>‹#›</a:t>
            </a:fld>
            <a:endParaRPr lang="en-CA"/>
          </a:p>
        </p:txBody>
      </p:sp>
    </p:spTree>
    <p:extLst>
      <p:ext uri="{BB962C8B-B14F-4D97-AF65-F5344CB8AC3E}">
        <p14:creationId xmlns:p14="http://schemas.microsoft.com/office/powerpoint/2010/main" val="26519115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FA4417-85D0-49EA-A613-E7643F8730D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Content Placeholder 2">
            <a:extLst>
              <a:ext uri="{FF2B5EF4-FFF2-40B4-BE49-F238E27FC236}">
                <a16:creationId xmlns:a16="http://schemas.microsoft.com/office/drawing/2014/main" id="{ADD44F2C-65A8-4588-B493-05F4496255C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a:extLst>
              <a:ext uri="{FF2B5EF4-FFF2-40B4-BE49-F238E27FC236}">
                <a16:creationId xmlns:a16="http://schemas.microsoft.com/office/drawing/2014/main" id="{21DAFE73-2F51-47C9-AAC7-0742D6181AF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3A9416-7972-48BE-9091-C1229A5655CE}"/>
              </a:ext>
            </a:extLst>
          </p:cNvPr>
          <p:cNvSpPr>
            <a:spLocks noGrp="1"/>
          </p:cNvSpPr>
          <p:nvPr>
            <p:ph type="dt" sz="half" idx="10"/>
          </p:nvPr>
        </p:nvSpPr>
        <p:spPr/>
        <p:txBody>
          <a:bodyPr/>
          <a:lstStyle/>
          <a:p>
            <a:fld id="{F38BF610-F845-4AB4-ACBB-378049F5D62D}" type="datetimeFigureOut">
              <a:rPr lang="en-CA" smtClean="0"/>
              <a:t>2021-11-25</a:t>
            </a:fld>
            <a:endParaRPr lang="en-CA"/>
          </a:p>
        </p:txBody>
      </p:sp>
      <p:sp>
        <p:nvSpPr>
          <p:cNvPr id="6" name="Footer Placeholder 5">
            <a:extLst>
              <a:ext uri="{FF2B5EF4-FFF2-40B4-BE49-F238E27FC236}">
                <a16:creationId xmlns:a16="http://schemas.microsoft.com/office/drawing/2014/main" id="{AA06A331-D641-4F4F-8F38-3BC99A910140}"/>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82ECCE25-705F-4D9C-B8CB-D8C41249FCFC}"/>
              </a:ext>
            </a:extLst>
          </p:cNvPr>
          <p:cNvSpPr>
            <a:spLocks noGrp="1"/>
          </p:cNvSpPr>
          <p:nvPr>
            <p:ph type="sldNum" sz="quarter" idx="12"/>
          </p:nvPr>
        </p:nvSpPr>
        <p:spPr/>
        <p:txBody>
          <a:bodyPr/>
          <a:lstStyle/>
          <a:p>
            <a:fld id="{8A87C85D-193A-45D1-80F2-BC7472807759}" type="slidenum">
              <a:rPr lang="en-CA" smtClean="0"/>
              <a:t>‹#›</a:t>
            </a:fld>
            <a:endParaRPr lang="en-CA"/>
          </a:p>
        </p:txBody>
      </p:sp>
    </p:spTree>
    <p:extLst>
      <p:ext uri="{BB962C8B-B14F-4D97-AF65-F5344CB8AC3E}">
        <p14:creationId xmlns:p14="http://schemas.microsoft.com/office/powerpoint/2010/main" val="5533260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E62FF-91A6-407D-AF41-8F933F3F71E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Picture Placeholder 2">
            <a:extLst>
              <a:ext uri="{FF2B5EF4-FFF2-40B4-BE49-F238E27FC236}">
                <a16:creationId xmlns:a16="http://schemas.microsoft.com/office/drawing/2014/main" id="{89CFC514-073D-4AB1-886D-90C12E21E95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a:extLst>
              <a:ext uri="{FF2B5EF4-FFF2-40B4-BE49-F238E27FC236}">
                <a16:creationId xmlns:a16="http://schemas.microsoft.com/office/drawing/2014/main" id="{728BC801-6B42-49B1-99E7-17EEB725C14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CBF6F44-7E27-4A1F-BB46-98EE9E3E7A34}"/>
              </a:ext>
            </a:extLst>
          </p:cNvPr>
          <p:cNvSpPr>
            <a:spLocks noGrp="1"/>
          </p:cNvSpPr>
          <p:nvPr>
            <p:ph type="dt" sz="half" idx="10"/>
          </p:nvPr>
        </p:nvSpPr>
        <p:spPr/>
        <p:txBody>
          <a:bodyPr/>
          <a:lstStyle/>
          <a:p>
            <a:fld id="{F38BF610-F845-4AB4-ACBB-378049F5D62D}" type="datetimeFigureOut">
              <a:rPr lang="en-CA" smtClean="0"/>
              <a:t>2021-11-25</a:t>
            </a:fld>
            <a:endParaRPr lang="en-CA"/>
          </a:p>
        </p:txBody>
      </p:sp>
      <p:sp>
        <p:nvSpPr>
          <p:cNvPr id="6" name="Footer Placeholder 5">
            <a:extLst>
              <a:ext uri="{FF2B5EF4-FFF2-40B4-BE49-F238E27FC236}">
                <a16:creationId xmlns:a16="http://schemas.microsoft.com/office/drawing/2014/main" id="{8EA17592-6168-49BB-A841-389F3C7CEB89}"/>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58DF4C6E-F153-487F-9776-98853B6975FF}"/>
              </a:ext>
            </a:extLst>
          </p:cNvPr>
          <p:cNvSpPr>
            <a:spLocks noGrp="1"/>
          </p:cNvSpPr>
          <p:nvPr>
            <p:ph type="sldNum" sz="quarter" idx="12"/>
          </p:nvPr>
        </p:nvSpPr>
        <p:spPr/>
        <p:txBody>
          <a:bodyPr/>
          <a:lstStyle/>
          <a:p>
            <a:fld id="{8A87C85D-193A-45D1-80F2-BC7472807759}" type="slidenum">
              <a:rPr lang="en-CA" smtClean="0"/>
              <a:t>‹#›</a:t>
            </a:fld>
            <a:endParaRPr lang="en-CA"/>
          </a:p>
        </p:txBody>
      </p:sp>
    </p:spTree>
    <p:extLst>
      <p:ext uri="{BB962C8B-B14F-4D97-AF65-F5344CB8AC3E}">
        <p14:creationId xmlns:p14="http://schemas.microsoft.com/office/powerpoint/2010/main" val="28288839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AC5D5B5-EE5F-4320-9C0A-9C0D08A2F59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a:extLst>
              <a:ext uri="{FF2B5EF4-FFF2-40B4-BE49-F238E27FC236}">
                <a16:creationId xmlns:a16="http://schemas.microsoft.com/office/drawing/2014/main" id="{A1C92B1B-10A2-4AEB-A0D3-61B6113AE4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1785CDB1-CE7A-4231-A0C3-10C06E89CCB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8BF610-F845-4AB4-ACBB-378049F5D62D}" type="datetimeFigureOut">
              <a:rPr lang="en-CA" smtClean="0"/>
              <a:t>2021-11-25</a:t>
            </a:fld>
            <a:endParaRPr lang="en-CA"/>
          </a:p>
        </p:txBody>
      </p:sp>
      <p:sp>
        <p:nvSpPr>
          <p:cNvPr id="5" name="Footer Placeholder 4">
            <a:extLst>
              <a:ext uri="{FF2B5EF4-FFF2-40B4-BE49-F238E27FC236}">
                <a16:creationId xmlns:a16="http://schemas.microsoft.com/office/drawing/2014/main" id="{DABC552E-CDD0-4539-9ED3-1089852D181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a:extLst>
              <a:ext uri="{FF2B5EF4-FFF2-40B4-BE49-F238E27FC236}">
                <a16:creationId xmlns:a16="http://schemas.microsoft.com/office/drawing/2014/main" id="{899F36C1-44B4-4CBE-A42D-A76CD1AEC5C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87C85D-193A-45D1-80F2-BC7472807759}" type="slidenum">
              <a:rPr lang="en-CA" smtClean="0"/>
              <a:t>‹#›</a:t>
            </a:fld>
            <a:endParaRPr lang="en-CA"/>
          </a:p>
        </p:txBody>
      </p:sp>
    </p:spTree>
    <p:extLst>
      <p:ext uri="{BB962C8B-B14F-4D97-AF65-F5344CB8AC3E}">
        <p14:creationId xmlns:p14="http://schemas.microsoft.com/office/powerpoint/2010/main" val="35530272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10;&#10;Description automatically generated">
            <a:extLst>
              <a:ext uri="{FF2B5EF4-FFF2-40B4-BE49-F238E27FC236}">
                <a16:creationId xmlns:a16="http://schemas.microsoft.com/office/drawing/2014/main" id="{582E5FAC-65B5-4C13-95CF-71B43EEA8E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5043"/>
            <a:ext cx="12192000" cy="6787914"/>
          </a:xfrm>
          <a:prstGeom prst="rect">
            <a:avLst/>
          </a:prstGeom>
        </p:spPr>
      </p:pic>
      <p:sp>
        <p:nvSpPr>
          <p:cNvPr id="6" name="TextBox 5">
            <a:extLst>
              <a:ext uri="{FF2B5EF4-FFF2-40B4-BE49-F238E27FC236}">
                <a16:creationId xmlns:a16="http://schemas.microsoft.com/office/drawing/2014/main" id="{CBD2F9FC-3280-4EE1-8946-0BB225D7DE9A}"/>
              </a:ext>
            </a:extLst>
          </p:cNvPr>
          <p:cNvSpPr txBox="1"/>
          <p:nvPr/>
        </p:nvSpPr>
        <p:spPr>
          <a:xfrm>
            <a:off x="88776" y="2121762"/>
            <a:ext cx="9259410" cy="5262979"/>
          </a:xfrm>
          <a:prstGeom prst="rect">
            <a:avLst/>
          </a:prstGeom>
          <a:noFill/>
        </p:spPr>
        <p:txBody>
          <a:bodyPr wrap="square" rtlCol="0">
            <a:spAutoFit/>
          </a:bodyPr>
          <a:lstStyle/>
          <a:p>
            <a:pPr algn="ctr"/>
            <a:r>
              <a:rPr lang="en-US" sz="4400" b="1" spc="-150" dirty="0">
                <a:effectLst/>
                <a:ea typeface="Calibri" panose="020F0502020204030204" pitchFamily="34" charset="0"/>
                <a:cs typeface="Times New Roman" panose="02020603050405020304" pitchFamily="18" charset="0"/>
              </a:rPr>
              <a:t>BC Cabinet &amp; First Nations Leadership Gathering</a:t>
            </a:r>
          </a:p>
          <a:p>
            <a:pPr algn="ctr"/>
            <a:endParaRPr lang="en-US" sz="3600" b="1" dirty="0">
              <a:ea typeface="Calibri" panose="020F0502020204030204" pitchFamily="34" charset="0"/>
              <a:cs typeface="Times New Roman" panose="02020603050405020304" pitchFamily="18" charset="0"/>
            </a:endParaRPr>
          </a:p>
          <a:p>
            <a:pPr algn="ctr"/>
            <a:r>
              <a:rPr lang="en-US" sz="3200" b="1" spc="-150" dirty="0">
                <a:effectLst/>
                <a:ea typeface="Calibri" panose="020F0502020204030204" pitchFamily="34" charset="0"/>
                <a:cs typeface="Times New Roman" panose="02020603050405020304" pitchFamily="18" charset="0"/>
              </a:rPr>
              <a:t>November 30</a:t>
            </a:r>
            <a:r>
              <a:rPr lang="en-US" sz="3200" b="1" spc="-150" baseline="30000" dirty="0">
                <a:effectLst/>
                <a:ea typeface="Calibri" panose="020F0502020204030204" pitchFamily="34" charset="0"/>
                <a:cs typeface="Times New Roman" panose="02020603050405020304" pitchFamily="18" charset="0"/>
              </a:rPr>
              <a:t>th</a:t>
            </a:r>
            <a:r>
              <a:rPr lang="en-US" sz="3200" b="1" spc="-150" dirty="0">
                <a:effectLst/>
                <a:ea typeface="Calibri" panose="020F0502020204030204" pitchFamily="34" charset="0"/>
                <a:cs typeface="Times New Roman" panose="02020603050405020304" pitchFamily="18" charset="0"/>
              </a:rPr>
              <a:t> – December 1</a:t>
            </a:r>
            <a:r>
              <a:rPr lang="en-US" sz="3200" b="1" spc="-150" baseline="30000" dirty="0">
                <a:effectLst/>
                <a:ea typeface="Calibri" panose="020F0502020204030204" pitchFamily="34" charset="0"/>
                <a:cs typeface="Times New Roman" panose="02020603050405020304" pitchFamily="18" charset="0"/>
              </a:rPr>
              <a:t>st</a:t>
            </a:r>
            <a:r>
              <a:rPr lang="en-US" sz="3200" b="1" spc="-150" dirty="0">
                <a:effectLst/>
                <a:ea typeface="Calibri" panose="020F0502020204030204" pitchFamily="34" charset="0"/>
                <a:cs typeface="Times New Roman" panose="02020603050405020304" pitchFamily="18" charset="0"/>
              </a:rPr>
              <a:t>, 2021</a:t>
            </a:r>
          </a:p>
          <a:p>
            <a:pPr algn="ctr"/>
            <a:endParaRPr lang="en-US" sz="3200" b="1" spc="-150" dirty="0">
              <a:ea typeface="Calibri" panose="020F0502020204030204" pitchFamily="34" charset="0"/>
              <a:cs typeface="Times New Roman" panose="02020603050405020304" pitchFamily="18" charset="0"/>
            </a:endParaRPr>
          </a:p>
          <a:p>
            <a:pPr algn="ctr"/>
            <a:r>
              <a:rPr lang="en-CA" sz="4000" b="1" spc="-150" dirty="0">
                <a:solidFill>
                  <a:srgbClr val="C00000"/>
                </a:solidFill>
                <a:ea typeface="Calibri" panose="020F0502020204030204" pitchFamily="34" charset="0"/>
                <a:cs typeface="Times New Roman" panose="02020603050405020304" pitchFamily="18" charset="0"/>
              </a:rPr>
              <a:t>Public Safety &amp; Solicitor General, Emergency Management</a:t>
            </a:r>
            <a:endParaRPr lang="en-US" sz="4000" b="1" spc="-150" dirty="0">
              <a:solidFill>
                <a:srgbClr val="C00000"/>
              </a:solidFill>
              <a:effectLst/>
              <a:ea typeface="Calibri" panose="020F0502020204030204" pitchFamily="34" charset="0"/>
              <a:cs typeface="Times New Roman" panose="02020603050405020304" pitchFamily="18" charset="0"/>
            </a:endParaRPr>
          </a:p>
          <a:p>
            <a:pPr algn="ctr"/>
            <a:endParaRPr lang="en-US" sz="3200" b="1" dirty="0">
              <a:effectLst/>
              <a:ea typeface="Calibri" panose="020F0502020204030204" pitchFamily="34" charset="0"/>
              <a:cs typeface="Times New Roman" panose="02020603050405020304" pitchFamily="18" charset="0"/>
            </a:endParaRPr>
          </a:p>
          <a:p>
            <a:endParaRPr lang="en-CA" dirty="0"/>
          </a:p>
          <a:p>
            <a:endParaRPr lang="en-CA" dirty="0"/>
          </a:p>
        </p:txBody>
      </p:sp>
    </p:spTree>
    <p:extLst>
      <p:ext uri="{BB962C8B-B14F-4D97-AF65-F5344CB8AC3E}">
        <p14:creationId xmlns:p14="http://schemas.microsoft.com/office/powerpoint/2010/main" val="17275404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hape&#10;&#10;Description automatically generated with medium confidence">
            <a:extLst>
              <a:ext uri="{FF2B5EF4-FFF2-40B4-BE49-F238E27FC236}">
                <a16:creationId xmlns:a16="http://schemas.microsoft.com/office/drawing/2014/main" id="{6A065768-E827-47DA-8A00-967BC9313E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5043"/>
            <a:ext cx="12192000" cy="6787914"/>
          </a:xfrm>
          <a:prstGeom prst="rect">
            <a:avLst/>
          </a:prstGeom>
        </p:spPr>
      </p:pic>
      <p:sp>
        <p:nvSpPr>
          <p:cNvPr id="2" name="Title 1">
            <a:extLst>
              <a:ext uri="{FF2B5EF4-FFF2-40B4-BE49-F238E27FC236}">
                <a16:creationId xmlns:a16="http://schemas.microsoft.com/office/drawing/2014/main" id="{C7F79C57-E681-4474-89A8-A507DAA1A264}"/>
              </a:ext>
            </a:extLst>
          </p:cNvPr>
          <p:cNvSpPr>
            <a:spLocks noGrp="1"/>
          </p:cNvSpPr>
          <p:nvPr>
            <p:ph type="title"/>
          </p:nvPr>
        </p:nvSpPr>
        <p:spPr/>
        <p:txBody>
          <a:bodyPr>
            <a:normAutofit/>
          </a:bodyPr>
          <a:lstStyle/>
          <a:p>
            <a:r>
              <a:rPr lang="en-US" sz="4000" b="1" spc="-150" dirty="0">
                <a:latin typeface="+mn-lt"/>
              </a:rPr>
              <a:t>Policing for Land Code Bands</a:t>
            </a:r>
            <a:endParaRPr lang="en-CA" sz="4000" b="1" spc="-150" dirty="0">
              <a:latin typeface="+mn-lt"/>
            </a:endParaRPr>
          </a:p>
        </p:txBody>
      </p:sp>
      <p:sp>
        <p:nvSpPr>
          <p:cNvPr id="4" name="Content Placeholder 3">
            <a:extLst>
              <a:ext uri="{FF2B5EF4-FFF2-40B4-BE49-F238E27FC236}">
                <a16:creationId xmlns:a16="http://schemas.microsoft.com/office/drawing/2014/main" id="{A3C291F7-A23B-4668-A8FC-43405C01A35D}"/>
              </a:ext>
            </a:extLst>
          </p:cNvPr>
          <p:cNvSpPr>
            <a:spLocks noGrp="1"/>
          </p:cNvSpPr>
          <p:nvPr>
            <p:ph idx="1"/>
          </p:nvPr>
        </p:nvSpPr>
        <p:spPr>
          <a:xfrm>
            <a:off x="838200" y="1690687"/>
            <a:ext cx="8367944" cy="4896543"/>
          </a:xfrm>
        </p:spPr>
        <p:txBody>
          <a:bodyPr>
            <a:normAutofit fontScale="92500" lnSpcReduction="20000"/>
          </a:bodyPr>
          <a:lstStyle/>
          <a:p>
            <a:pPr marL="342900" indent="-342900"/>
            <a:r>
              <a:rPr lang="en-US" sz="2800" dirty="0"/>
              <a:t>Seabird Island First Nation  is one of many First Nations in the Fraser Valley governing reserve lands in accordance with the Framework Agreement on First Nation Land Management</a:t>
            </a:r>
          </a:p>
          <a:p>
            <a:pPr marL="342900" indent="-342900">
              <a:lnSpc>
                <a:spcPct val="90000"/>
              </a:lnSpc>
              <a:spcBef>
                <a:spcPts val="1000"/>
              </a:spcBef>
              <a:buFont typeface="Arial" panose="020B0604020202020204" pitchFamily="34" charset="0"/>
              <a:buChar char="•"/>
            </a:pPr>
            <a:r>
              <a:rPr lang="en-US" sz="2800" dirty="0"/>
              <a:t>Seabird Island First Nation is working towards a policing agreement with the Upper Fraser Valley  Regional Detachment of the RCMP</a:t>
            </a:r>
          </a:p>
          <a:p>
            <a:pPr marL="342900" indent="-342900">
              <a:lnSpc>
                <a:spcPct val="90000"/>
              </a:lnSpc>
              <a:spcBef>
                <a:spcPts val="1000"/>
              </a:spcBef>
              <a:buFont typeface="Arial" panose="020B0604020202020204" pitchFamily="34" charset="0"/>
              <a:buChar char="•"/>
            </a:pPr>
            <a:r>
              <a:rPr lang="en-US" sz="2800" dirty="0"/>
              <a:t>This policing agreement is important….. but does not provide for RCMP enforcement of Seabird Island laws</a:t>
            </a:r>
          </a:p>
          <a:p>
            <a:pPr marL="342900" indent="-342900">
              <a:lnSpc>
                <a:spcPct val="90000"/>
              </a:lnSpc>
              <a:spcBef>
                <a:spcPts val="1000"/>
              </a:spcBef>
              <a:buFont typeface="Arial" panose="020B0604020202020204" pitchFamily="34" charset="0"/>
              <a:buChar char="•"/>
            </a:pPr>
            <a:r>
              <a:rPr lang="en-US" sz="2800" dirty="0"/>
              <a:t>Currently, approximately 20% of the requests directed to Agassiz RCMP come from Seabird Island and </a:t>
            </a:r>
            <a:r>
              <a:rPr lang="en-US" sz="2800" dirty="0" err="1"/>
              <a:t>neighbouring</a:t>
            </a:r>
            <a:r>
              <a:rPr lang="en-US" sz="2800" dirty="0"/>
              <a:t> First Nations (700 to 1000 calls per year)</a:t>
            </a:r>
          </a:p>
          <a:p>
            <a:pPr marL="342900" indent="-342900">
              <a:lnSpc>
                <a:spcPct val="90000"/>
              </a:lnSpc>
              <a:spcBef>
                <a:spcPts val="1000"/>
              </a:spcBef>
              <a:buFont typeface="Arial" panose="020B0604020202020204" pitchFamily="34" charset="0"/>
              <a:buChar char="•"/>
            </a:pPr>
            <a:r>
              <a:rPr lang="en-US" sz="2800" dirty="0"/>
              <a:t>The RCMP has advised that additional resources would be required for enforcement of Seabird Island laws </a:t>
            </a:r>
          </a:p>
          <a:p>
            <a:pPr marL="0" indent="0">
              <a:buNone/>
            </a:pPr>
            <a:endParaRPr lang="en-US" dirty="0"/>
          </a:p>
        </p:txBody>
      </p:sp>
    </p:spTree>
    <p:extLst>
      <p:ext uri="{BB962C8B-B14F-4D97-AF65-F5344CB8AC3E}">
        <p14:creationId xmlns:p14="http://schemas.microsoft.com/office/powerpoint/2010/main" val="30532680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hape&#10;&#10;Description automatically generated with medium confidence">
            <a:extLst>
              <a:ext uri="{FF2B5EF4-FFF2-40B4-BE49-F238E27FC236}">
                <a16:creationId xmlns:a16="http://schemas.microsoft.com/office/drawing/2014/main" id="{6A065768-E827-47DA-8A00-967BC9313E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5043"/>
            <a:ext cx="12192000" cy="6787914"/>
          </a:xfrm>
          <a:prstGeom prst="rect">
            <a:avLst/>
          </a:prstGeom>
        </p:spPr>
      </p:pic>
      <p:sp>
        <p:nvSpPr>
          <p:cNvPr id="2" name="Title 1">
            <a:extLst>
              <a:ext uri="{FF2B5EF4-FFF2-40B4-BE49-F238E27FC236}">
                <a16:creationId xmlns:a16="http://schemas.microsoft.com/office/drawing/2014/main" id="{C7F79C57-E681-4474-89A8-A507DAA1A264}"/>
              </a:ext>
            </a:extLst>
          </p:cNvPr>
          <p:cNvSpPr>
            <a:spLocks noGrp="1"/>
          </p:cNvSpPr>
          <p:nvPr>
            <p:ph type="title"/>
          </p:nvPr>
        </p:nvSpPr>
        <p:spPr/>
        <p:txBody>
          <a:bodyPr>
            <a:normAutofit/>
          </a:bodyPr>
          <a:lstStyle/>
          <a:p>
            <a:r>
              <a:rPr lang="en-CA" sz="4000" b="1" dirty="0"/>
              <a:t>Policing the Bigger Picture – Fraser Valley</a:t>
            </a:r>
            <a:br>
              <a:rPr lang="en-CA" sz="4000" dirty="0"/>
            </a:br>
            <a:endParaRPr lang="en-CA" sz="4000" b="1" spc="-150" dirty="0">
              <a:latin typeface="+mn-lt"/>
            </a:endParaRPr>
          </a:p>
        </p:txBody>
      </p:sp>
      <p:sp>
        <p:nvSpPr>
          <p:cNvPr id="4" name="Content Placeholder 3">
            <a:extLst>
              <a:ext uri="{FF2B5EF4-FFF2-40B4-BE49-F238E27FC236}">
                <a16:creationId xmlns:a16="http://schemas.microsoft.com/office/drawing/2014/main" id="{A3C291F7-A23B-4668-A8FC-43405C01A35D}"/>
              </a:ext>
            </a:extLst>
          </p:cNvPr>
          <p:cNvSpPr>
            <a:spLocks noGrp="1"/>
          </p:cNvSpPr>
          <p:nvPr>
            <p:ph idx="1"/>
          </p:nvPr>
        </p:nvSpPr>
        <p:spPr>
          <a:xfrm>
            <a:off x="838200" y="1690687"/>
            <a:ext cx="8367944" cy="4896543"/>
          </a:xfrm>
        </p:spPr>
        <p:txBody>
          <a:bodyPr>
            <a:normAutofit fontScale="92500" lnSpcReduction="20000"/>
          </a:bodyPr>
          <a:lstStyle/>
          <a:p>
            <a:pPr marL="228600" lvl="0" indent="-228600">
              <a:lnSpc>
                <a:spcPct val="90000"/>
              </a:lnSpc>
              <a:spcBef>
                <a:spcPts val="1000"/>
              </a:spcBef>
              <a:buFont typeface="Arial" panose="020B0604020202020204" pitchFamily="34" charset="0"/>
              <a:buChar char="•"/>
            </a:pPr>
            <a:r>
              <a:rPr lang="en-US" sz="2800" dirty="0"/>
              <a:t>Seabird Island First Nation would like to move forward as soon as possible but will also work with other Fraser Valley land code First Nations</a:t>
            </a:r>
          </a:p>
          <a:p>
            <a:pPr marL="228600" lvl="0" indent="-228600">
              <a:lnSpc>
                <a:spcPct val="90000"/>
              </a:lnSpc>
              <a:spcBef>
                <a:spcPts val="1000"/>
              </a:spcBef>
              <a:buFont typeface="Arial" panose="020B0604020202020204" pitchFamily="34" charset="0"/>
              <a:buChar char="•"/>
            </a:pPr>
            <a:r>
              <a:rPr lang="en-US" sz="2800" dirty="0"/>
              <a:t>Particularly in implementing ticketing and supporting community safety officers, we see the benefit of shared resources with other Fraser Valley First Nations </a:t>
            </a:r>
          </a:p>
          <a:p>
            <a:pPr marL="228600" lvl="0" indent="-228600">
              <a:lnSpc>
                <a:spcPct val="90000"/>
              </a:lnSpc>
              <a:spcBef>
                <a:spcPts val="1000"/>
              </a:spcBef>
              <a:buFont typeface="Arial" panose="020B0604020202020204" pitchFamily="34" charset="0"/>
              <a:buChar char="•"/>
            </a:pPr>
            <a:r>
              <a:rPr lang="en-US" sz="2800" dirty="0"/>
              <a:t>Fraser Valley First Nations have systems for alternative justice and diversion but some cases still require access to the RCMP and provincial courts</a:t>
            </a:r>
          </a:p>
          <a:p>
            <a:pPr marL="228600" lvl="0" indent="-228600">
              <a:lnSpc>
                <a:spcPct val="90000"/>
              </a:lnSpc>
              <a:spcBef>
                <a:spcPts val="1000"/>
              </a:spcBef>
              <a:buFont typeface="Arial" panose="020B0604020202020204" pitchFamily="34" charset="0"/>
              <a:buChar char="•"/>
            </a:pPr>
            <a:r>
              <a:rPr lang="en-US" sz="2800" dirty="0"/>
              <a:t>Some cooperation with regional or municipal governments in the Fraser Valley may be appropriate (</a:t>
            </a:r>
            <a:r>
              <a:rPr lang="en-US" sz="2800" dirty="0" err="1"/>
              <a:t>eg</a:t>
            </a:r>
            <a:r>
              <a:rPr lang="en-US" sz="2800" dirty="0"/>
              <a:t> animal control and building inspectors)</a:t>
            </a:r>
          </a:p>
          <a:p>
            <a:pPr marL="228600" lvl="0" indent="-228600">
              <a:lnSpc>
                <a:spcPct val="90000"/>
              </a:lnSpc>
              <a:spcBef>
                <a:spcPts val="1000"/>
              </a:spcBef>
              <a:buFont typeface="Arial" panose="020B0604020202020204" pitchFamily="34" charset="0"/>
              <a:buChar char="•"/>
            </a:pPr>
            <a:r>
              <a:rPr lang="en-US" sz="2800" dirty="0"/>
              <a:t>Seabird Island wants to make progress on policing and enforcement as soon as possible, bearing in mind the broader Fraser Valley wide considerations </a:t>
            </a:r>
          </a:p>
          <a:p>
            <a:pPr marL="0" indent="0">
              <a:buNone/>
            </a:pPr>
            <a:endParaRPr lang="en-US" dirty="0"/>
          </a:p>
        </p:txBody>
      </p:sp>
    </p:spTree>
    <p:extLst>
      <p:ext uri="{BB962C8B-B14F-4D97-AF65-F5344CB8AC3E}">
        <p14:creationId xmlns:p14="http://schemas.microsoft.com/office/powerpoint/2010/main" val="25348689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hape&#10;&#10;Description automatically generated with medium confidence">
            <a:extLst>
              <a:ext uri="{FF2B5EF4-FFF2-40B4-BE49-F238E27FC236}">
                <a16:creationId xmlns:a16="http://schemas.microsoft.com/office/drawing/2014/main" id="{6A065768-E827-47DA-8A00-967BC9313E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5043"/>
            <a:ext cx="12192000" cy="6787914"/>
          </a:xfrm>
          <a:prstGeom prst="rect">
            <a:avLst/>
          </a:prstGeom>
        </p:spPr>
      </p:pic>
      <p:sp>
        <p:nvSpPr>
          <p:cNvPr id="2" name="Title 1">
            <a:extLst>
              <a:ext uri="{FF2B5EF4-FFF2-40B4-BE49-F238E27FC236}">
                <a16:creationId xmlns:a16="http://schemas.microsoft.com/office/drawing/2014/main" id="{C7F79C57-E681-4474-89A8-A507DAA1A264}"/>
              </a:ext>
            </a:extLst>
          </p:cNvPr>
          <p:cNvSpPr>
            <a:spLocks noGrp="1"/>
          </p:cNvSpPr>
          <p:nvPr>
            <p:ph type="title"/>
          </p:nvPr>
        </p:nvSpPr>
        <p:spPr/>
        <p:txBody>
          <a:bodyPr>
            <a:normAutofit/>
          </a:bodyPr>
          <a:lstStyle/>
          <a:p>
            <a:r>
              <a:rPr lang="en-US" sz="4000" b="1" spc="-150" dirty="0">
                <a:latin typeface="+mn-lt"/>
              </a:rPr>
              <a:t>MOTI &amp; CPR Discussions</a:t>
            </a:r>
            <a:endParaRPr lang="en-CA" sz="4000" b="1" spc="-150" dirty="0">
              <a:latin typeface="+mn-lt"/>
            </a:endParaRPr>
          </a:p>
        </p:txBody>
      </p:sp>
      <p:sp>
        <p:nvSpPr>
          <p:cNvPr id="4" name="Content Placeholder 3">
            <a:extLst>
              <a:ext uri="{FF2B5EF4-FFF2-40B4-BE49-F238E27FC236}">
                <a16:creationId xmlns:a16="http://schemas.microsoft.com/office/drawing/2014/main" id="{A3C291F7-A23B-4668-A8FC-43405C01A35D}"/>
              </a:ext>
            </a:extLst>
          </p:cNvPr>
          <p:cNvSpPr>
            <a:spLocks noGrp="1"/>
          </p:cNvSpPr>
          <p:nvPr>
            <p:ph idx="1"/>
          </p:nvPr>
        </p:nvSpPr>
        <p:spPr>
          <a:xfrm>
            <a:off x="838200" y="1690687"/>
            <a:ext cx="8367944" cy="4896543"/>
          </a:xfrm>
        </p:spPr>
        <p:txBody>
          <a:bodyPr>
            <a:normAutofit/>
          </a:bodyPr>
          <a:lstStyle/>
          <a:p>
            <a:r>
              <a:rPr lang="en-US" dirty="0"/>
              <a:t>Opening the Maria Slough to bring back more to original state.  </a:t>
            </a:r>
          </a:p>
          <a:p>
            <a:r>
              <a:rPr lang="en-US" dirty="0"/>
              <a:t>Prior to the installation of the railway the water flowed freely from one end of Seabird to the other.  Now the water is stagnant and no longer supports the Salmon habitat it used to.  </a:t>
            </a:r>
          </a:p>
          <a:p>
            <a:r>
              <a:rPr lang="en-US" dirty="0"/>
              <a:t>This has also been a contributing factor to the continued erosion of our lands.</a:t>
            </a:r>
          </a:p>
          <a:p>
            <a:r>
              <a:rPr lang="en-US" dirty="0"/>
              <a:t>We have been conducting flood mitigations studies that support the opening up of the water flows at the top of the island. </a:t>
            </a:r>
          </a:p>
        </p:txBody>
      </p:sp>
    </p:spTree>
    <p:extLst>
      <p:ext uri="{BB962C8B-B14F-4D97-AF65-F5344CB8AC3E}">
        <p14:creationId xmlns:p14="http://schemas.microsoft.com/office/powerpoint/2010/main" val="26225695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hape&#10;&#10;Description automatically generated with medium confidence">
            <a:extLst>
              <a:ext uri="{FF2B5EF4-FFF2-40B4-BE49-F238E27FC236}">
                <a16:creationId xmlns:a16="http://schemas.microsoft.com/office/drawing/2014/main" id="{6A065768-E827-47DA-8A00-967BC9313E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5043"/>
            <a:ext cx="12192000" cy="6787914"/>
          </a:xfrm>
          <a:prstGeom prst="rect">
            <a:avLst/>
          </a:prstGeom>
        </p:spPr>
      </p:pic>
      <p:sp>
        <p:nvSpPr>
          <p:cNvPr id="2" name="Title 1">
            <a:extLst>
              <a:ext uri="{FF2B5EF4-FFF2-40B4-BE49-F238E27FC236}">
                <a16:creationId xmlns:a16="http://schemas.microsoft.com/office/drawing/2014/main" id="{C7F79C57-E681-4474-89A8-A507DAA1A264}"/>
              </a:ext>
            </a:extLst>
          </p:cNvPr>
          <p:cNvSpPr>
            <a:spLocks noGrp="1"/>
          </p:cNvSpPr>
          <p:nvPr>
            <p:ph type="title"/>
          </p:nvPr>
        </p:nvSpPr>
        <p:spPr/>
        <p:txBody>
          <a:bodyPr>
            <a:normAutofit/>
          </a:bodyPr>
          <a:lstStyle/>
          <a:p>
            <a:r>
              <a:rPr lang="en-US" sz="4000" b="1" spc="-150" dirty="0">
                <a:latin typeface="+mn-lt"/>
              </a:rPr>
              <a:t>Highway 7  Speed Limits</a:t>
            </a:r>
            <a:endParaRPr lang="en-CA" sz="4000" b="1" spc="-150" dirty="0">
              <a:latin typeface="+mn-lt"/>
            </a:endParaRPr>
          </a:p>
        </p:txBody>
      </p:sp>
      <p:sp>
        <p:nvSpPr>
          <p:cNvPr id="4" name="Content Placeholder 3">
            <a:extLst>
              <a:ext uri="{FF2B5EF4-FFF2-40B4-BE49-F238E27FC236}">
                <a16:creationId xmlns:a16="http://schemas.microsoft.com/office/drawing/2014/main" id="{A3C291F7-A23B-4668-A8FC-43405C01A35D}"/>
              </a:ext>
            </a:extLst>
          </p:cNvPr>
          <p:cNvSpPr>
            <a:spLocks noGrp="1"/>
          </p:cNvSpPr>
          <p:nvPr>
            <p:ph idx="1"/>
          </p:nvPr>
        </p:nvSpPr>
        <p:spPr>
          <a:xfrm>
            <a:off x="838200" y="1690687"/>
            <a:ext cx="8367944" cy="4896543"/>
          </a:xfrm>
        </p:spPr>
        <p:txBody>
          <a:bodyPr>
            <a:normAutofit/>
          </a:bodyPr>
          <a:lstStyle/>
          <a:p>
            <a:r>
              <a:rPr lang="en-CA" dirty="0">
                <a:solidFill>
                  <a:srgbClr val="000000"/>
                </a:solidFill>
                <a:effectLst/>
                <a:ea typeface="Times New Roman" panose="02020603050405020304" pitchFamily="18" charset="0"/>
                <a:cs typeface="Times New Roman" panose="02020603050405020304" pitchFamily="18" charset="0"/>
              </a:rPr>
              <a:t>Highway 7 runs through Seabird Island, and hidden driveways cause risk to highway traffic and community members. </a:t>
            </a:r>
          </a:p>
          <a:p>
            <a:r>
              <a:rPr lang="en-CA" dirty="0">
                <a:solidFill>
                  <a:srgbClr val="000000"/>
                </a:solidFill>
                <a:effectLst/>
                <a:ea typeface="Times New Roman" panose="02020603050405020304" pitchFamily="18" charset="0"/>
                <a:cs typeface="Times New Roman" panose="02020603050405020304" pitchFamily="18" charset="0"/>
              </a:rPr>
              <a:t>We ask for regular speed limit enforcement,  </a:t>
            </a:r>
          </a:p>
          <a:p>
            <a:r>
              <a:rPr lang="en-CA" dirty="0">
                <a:solidFill>
                  <a:srgbClr val="000000"/>
                </a:solidFill>
                <a:effectLst/>
                <a:ea typeface="Times New Roman" panose="02020603050405020304" pitchFamily="18" charset="0"/>
                <a:cs typeface="Times New Roman" panose="02020603050405020304" pitchFamily="18" charset="0"/>
              </a:rPr>
              <a:t>adequate signage to ensure safety, and </a:t>
            </a:r>
          </a:p>
          <a:p>
            <a:r>
              <a:rPr lang="en-CA" dirty="0">
                <a:solidFill>
                  <a:srgbClr val="000000"/>
                </a:solidFill>
                <a:effectLst/>
                <a:ea typeface="Times New Roman" panose="02020603050405020304" pitchFamily="18" charset="0"/>
                <a:cs typeface="Times New Roman" panose="02020603050405020304" pitchFamily="18" charset="0"/>
              </a:rPr>
              <a:t>further discussion to create merge / turning lanes.</a:t>
            </a:r>
            <a:endParaRPr lang="en-CA" dirty="0">
              <a:effectLst/>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13057640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hape&#10;&#10;Description automatically generated with medium confidence">
            <a:extLst>
              <a:ext uri="{FF2B5EF4-FFF2-40B4-BE49-F238E27FC236}">
                <a16:creationId xmlns:a16="http://schemas.microsoft.com/office/drawing/2014/main" id="{6A065768-E827-47DA-8A00-967BC9313E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5043"/>
            <a:ext cx="12192000" cy="6787914"/>
          </a:xfrm>
          <a:prstGeom prst="rect">
            <a:avLst/>
          </a:prstGeom>
        </p:spPr>
      </p:pic>
      <p:sp>
        <p:nvSpPr>
          <p:cNvPr id="2" name="Title 1">
            <a:extLst>
              <a:ext uri="{FF2B5EF4-FFF2-40B4-BE49-F238E27FC236}">
                <a16:creationId xmlns:a16="http://schemas.microsoft.com/office/drawing/2014/main" id="{C7F79C57-E681-4474-89A8-A507DAA1A264}"/>
              </a:ext>
            </a:extLst>
          </p:cNvPr>
          <p:cNvSpPr>
            <a:spLocks noGrp="1"/>
          </p:cNvSpPr>
          <p:nvPr>
            <p:ph type="title"/>
          </p:nvPr>
        </p:nvSpPr>
        <p:spPr/>
        <p:txBody>
          <a:bodyPr>
            <a:normAutofit/>
          </a:bodyPr>
          <a:lstStyle/>
          <a:p>
            <a:r>
              <a:rPr lang="en-US" sz="4000" b="1" spc="-150" dirty="0">
                <a:latin typeface="+mn-lt"/>
              </a:rPr>
              <a:t>Erosion &amp; </a:t>
            </a:r>
            <a:r>
              <a:rPr lang="en-US" sz="4000" b="1" spc="-150" dirty="0" err="1">
                <a:latin typeface="+mn-lt"/>
              </a:rPr>
              <a:t>Dyking</a:t>
            </a:r>
            <a:endParaRPr lang="en-CA" sz="4000" b="1" spc="-150" dirty="0">
              <a:latin typeface="+mn-lt"/>
            </a:endParaRPr>
          </a:p>
        </p:txBody>
      </p:sp>
      <p:sp>
        <p:nvSpPr>
          <p:cNvPr id="4" name="Content Placeholder 3">
            <a:extLst>
              <a:ext uri="{FF2B5EF4-FFF2-40B4-BE49-F238E27FC236}">
                <a16:creationId xmlns:a16="http://schemas.microsoft.com/office/drawing/2014/main" id="{A3C291F7-A23B-4668-A8FC-43405C01A35D}"/>
              </a:ext>
            </a:extLst>
          </p:cNvPr>
          <p:cNvSpPr>
            <a:spLocks noGrp="1"/>
          </p:cNvSpPr>
          <p:nvPr>
            <p:ph idx="1"/>
          </p:nvPr>
        </p:nvSpPr>
        <p:spPr>
          <a:xfrm>
            <a:off x="838200" y="1690687"/>
            <a:ext cx="8367944" cy="4896543"/>
          </a:xfrm>
        </p:spPr>
        <p:txBody>
          <a:bodyPr>
            <a:normAutofit/>
          </a:bodyPr>
          <a:lstStyle/>
          <a:p>
            <a:r>
              <a:rPr lang="en-CA" dirty="0">
                <a:solidFill>
                  <a:srgbClr val="000000"/>
                </a:solidFill>
                <a:effectLst/>
                <a:ea typeface="Times New Roman" panose="02020603050405020304" pitchFamily="18" charset="0"/>
                <a:cs typeface="Times New Roman" panose="02020603050405020304" pitchFamily="18" charset="0"/>
              </a:rPr>
              <a:t>Fraser River erosion patterns:  </a:t>
            </a:r>
          </a:p>
          <a:p>
            <a:r>
              <a:rPr lang="en-CA" dirty="0">
                <a:solidFill>
                  <a:srgbClr val="000000"/>
                </a:solidFill>
                <a:effectLst/>
                <a:ea typeface="Times New Roman" panose="02020603050405020304" pitchFamily="18" charset="0"/>
                <a:cs typeface="Times New Roman" panose="02020603050405020304" pitchFamily="18" charset="0"/>
              </a:rPr>
              <a:t>Seabird Island is losing significant reserve land due to the Fraser River – this will only increase as climate change impacts the volume of flow and flood risk.  </a:t>
            </a:r>
          </a:p>
          <a:p>
            <a:r>
              <a:rPr lang="en-CA" dirty="0">
                <a:solidFill>
                  <a:srgbClr val="000000"/>
                </a:solidFill>
                <a:effectLst/>
                <a:ea typeface="Times New Roman" panose="02020603050405020304" pitchFamily="18" charset="0"/>
                <a:cs typeface="Times New Roman" panose="02020603050405020304" pitchFamily="18" charset="0"/>
              </a:rPr>
              <a:t>We continue to ask for engineering plans and capital funding to develop region wide flood and erosion controls – this will benefit Highway 7 and the CPR as well.</a:t>
            </a:r>
            <a:endParaRPr lang="en-CA" dirty="0">
              <a:effectLst/>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22408791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818A18-CEBD-0C4C-BCC5-88439E24D8D7}"/>
              </a:ext>
            </a:extLst>
          </p:cNvPr>
          <p:cNvSpPr>
            <a:spLocks noGrp="1"/>
          </p:cNvSpPr>
          <p:nvPr>
            <p:ph type="title"/>
          </p:nvPr>
        </p:nvSpPr>
        <p:spPr>
          <a:xfrm>
            <a:off x="838200" y="365126"/>
            <a:ext cx="10515600" cy="1110978"/>
          </a:xfrm>
        </p:spPr>
        <p:txBody>
          <a:bodyPr/>
          <a:lstStyle/>
          <a:p>
            <a:r>
              <a:rPr lang="en-US" b="1" dirty="0"/>
              <a:t>Safety &amp; Lost Economic Opportunities:</a:t>
            </a:r>
          </a:p>
        </p:txBody>
      </p:sp>
      <p:pic>
        <p:nvPicPr>
          <p:cNvPr id="5" name="Content Placeholder 4" descr="A picture containing indoor, plant&#10;&#10;Description automatically generated">
            <a:extLst>
              <a:ext uri="{FF2B5EF4-FFF2-40B4-BE49-F238E27FC236}">
                <a16:creationId xmlns:a16="http://schemas.microsoft.com/office/drawing/2014/main" id="{941D597A-3789-0345-BC0D-06E9CBF31334}"/>
              </a:ext>
            </a:extLst>
          </p:cNvPr>
          <p:cNvPicPr>
            <a:picLocks noGrp="1" noChangeAspect="1"/>
          </p:cNvPicPr>
          <p:nvPr>
            <p:ph idx="1"/>
          </p:nvPr>
        </p:nvPicPr>
        <p:blipFill>
          <a:blip r:embed="rId2"/>
          <a:stretch>
            <a:fillRect/>
          </a:stretch>
        </p:blipFill>
        <p:spPr>
          <a:xfrm>
            <a:off x="4028303" y="1825625"/>
            <a:ext cx="4540931" cy="4351338"/>
          </a:xfrm>
          <a:ln w="15875">
            <a:solidFill>
              <a:schemeClr val="tx1"/>
            </a:solidFill>
          </a:ln>
        </p:spPr>
      </p:pic>
      <p:sp>
        <p:nvSpPr>
          <p:cNvPr id="6" name="Rectangle 5">
            <a:extLst>
              <a:ext uri="{FF2B5EF4-FFF2-40B4-BE49-F238E27FC236}">
                <a16:creationId xmlns:a16="http://schemas.microsoft.com/office/drawing/2014/main" id="{C2C00870-4836-FA4A-90F4-AF004A7F9F59}"/>
              </a:ext>
            </a:extLst>
          </p:cNvPr>
          <p:cNvSpPr/>
          <p:nvPr/>
        </p:nvSpPr>
        <p:spPr>
          <a:xfrm>
            <a:off x="265611" y="1825625"/>
            <a:ext cx="3500728" cy="43513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The Seabird Island Band has been impacted by the Lougheed Highway that cuts the Seabird Island Reserve in half.  As a result economic and social development has been greatly compromised.  Seabird recently lost a large TMX related leasing opportunity due to highway crossing and access issues.  Speeds along the highway are 90km making it unsafe for pedestrian access along the roadside.</a:t>
            </a:r>
          </a:p>
        </p:txBody>
      </p:sp>
      <p:sp>
        <p:nvSpPr>
          <p:cNvPr id="7" name="Rectangle 6">
            <a:extLst>
              <a:ext uri="{FF2B5EF4-FFF2-40B4-BE49-F238E27FC236}">
                <a16:creationId xmlns:a16="http://schemas.microsoft.com/office/drawing/2014/main" id="{1B326553-1930-FD41-B9A4-36B72544F310}"/>
              </a:ext>
            </a:extLst>
          </p:cNvPr>
          <p:cNvSpPr/>
          <p:nvPr/>
        </p:nvSpPr>
        <p:spPr>
          <a:xfrm>
            <a:off x="8831197" y="1690688"/>
            <a:ext cx="3095192" cy="44862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a:p>
            <a:pPr algn="ctr"/>
            <a:endParaRPr lang="en-US" dirty="0"/>
          </a:p>
          <a:p>
            <a:pPr algn="ctr"/>
            <a:endParaRPr lang="en-US" dirty="0"/>
          </a:p>
          <a:p>
            <a:pPr algn="ctr"/>
            <a:endParaRPr lang="en-US" dirty="0"/>
          </a:p>
          <a:p>
            <a:pPr algn="ctr"/>
            <a:r>
              <a:rPr lang="en-US" dirty="0"/>
              <a:t>Seabird would like to see a widening of areas at key access </a:t>
            </a:r>
          </a:p>
          <a:p>
            <a:pPr algn="ctr"/>
            <a:r>
              <a:rPr lang="en-US" dirty="0"/>
              <a:t>intersections to the southern areas of the reserve and lower speed limits near the main settlement areas of the community. </a:t>
            </a:r>
          </a:p>
          <a:p>
            <a:pPr algn="ctr"/>
            <a:endParaRPr lang="en-US" dirty="0"/>
          </a:p>
          <a:p>
            <a:pPr algn="ctr"/>
            <a:r>
              <a:rPr lang="en-US" dirty="0"/>
              <a:t>The current highway structure is a serious impediment to Seabird’s community development – MOTI needs to work more closely in resolving and solving this issue.</a:t>
            </a:r>
          </a:p>
          <a:p>
            <a:pPr algn="ctr"/>
            <a:endParaRPr lang="en-US" dirty="0"/>
          </a:p>
          <a:p>
            <a:pPr algn="ctr"/>
            <a:endParaRPr lang="en-US" dirty="0"/>
          </a:p>
          <a:p>
            <a:pPr algn="ctr"/>
            <a:endParaRPr lang="en-US" dirty="0"/>
          </a:p>
          <a:p>
            <a:pPr algn="ctr"/>
            <a:endParaRPr lang="en-US" dirty="0"/>
          </a:p>
          <a:p>
            <a:pPr algn="ctr"/>
            <a:endParaRPr lang="en-US" dirty="0"/>
          </a:p>
        </p:txBody>
      </p:sp>
      <p:sp>
        <p:nvSpPr>
          <p:cNvPr id="10" name="Right Arrow 9">
            <a:extLst>
              <a:ext uri="{FF2B5EF4-FFF2-40B4-BE49-F238E27FC236}">
                <a16:creationId xmlns:a16="http://schemas.microsoft.com/office/drawing/2014/main" id="{A5B877D8-FFAA-3A45-AA9F-F70DC8B0506D}"/>
              </a:ext>
            </a:extLst>
          </p:cNvPr>
          <p:cNvSpPr/>
          <p:nvPr/>
        </p:nvSpPr>
        <p:spPr>
          <a:xfrm>
            <a:off x="3766340" y="3429001"/>
            <a:ext cx="2712838" cy="228600"/>
          </a:xfrm>
          <a:prstGeom prs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Logo&#10;&#10;Description automatically generated">
            <a:extLst>
              <a:ext uri="{FF2B5EF4-FFF2-40B4-BE49-F238E27FC236}">
                <a16:creationId xmlns:a16="http://schemas.microsoft.com/office/drawing/2014/main" id="{BF94B6C7-9C16-B040-B3D5-9F8094B9F973}"/>
              </a:ext>
            </a:extLst>
          </p:cNvPr>
          <p:cNvPicPr>
            <a:picLocks noChangeAspect="1"/>
          </p:cNvPicPr>
          <p:nvPr/>
        </p:nvPicPr>
        <p:blipFill>
          <a:blip r:embed="rId3"/>
          <a:stretch>
            <a:fillRect/>
          </a:stretch>
        </p:blipFill>
        <p:spPr>
          <a:xfrm>
            <a:off x="88355" y="6005858"/>
            <a:ext cx="767624" cy="612083"/>
          </a:xfrm>
          <a:prstGeom prst="rect">
            <a:avLst/>
          </a:prstGeom>
          <a:solidFill>
            <a:schemeClr val="bg1"/>
          </a:solidFill>
          <a:ln w="15875">
            <a:solidFill>
              <a:schemeClr val="tx1"/>
            </a:solidFill>
          </a:ln>
        </p:spPr>
      </p:pic>
    </p:spTree>
    <p:extLst>
      <p:ext uri="{BB962C8B-B14F-4D97-AF65-F5344CB8AC3E}">
        <p14:creationId xmlns:p14="http://schemas.microsoft.com/office/powerpoint/2010/main" val="389468198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TotalTime>
  <Words>595</Words>
  <Application>Microsoft Office PowerPoint</Application>
  <PresentationFormat>Widescreen</PresentationFormat>
  <Paragraphs>45</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Calibri Light</vt:lpstr>
      <vt:lpstr>Office Theme</vt:lpstr>
      <vt:lpstr>PowerPoint Presentation</vt:lpstr>
      <vt:lpstr>Policing for Land Code Bands</vt:lpstr>
      <vt:lpstr>Policing the Bigger Picture – Fraser Valley </vt:lpstr>
      <vt:lpstr>MOTI &amp; CPR Discussions</vt:lpstr>
      <vt:lpstr>Highway 7  Speed Limits</vt:lpstr>
      <vt:lpstr>Erosion &amp; Dyking</vt:lpstr>
      <vt:lpstr>Safety &amp; Lost Economic Opportunities: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Janice Parsey</dc:creator>
  <cp:lastModifiedBy>Henrie de Boer</cp:lastModifiedBy>
  <cp:revision>1</cp:revision>
  <dcterms:created xsi:type="dcterms:W3CDTF">2021-11-25T17:31:50Z</dcterms:created>
  <dcterms:modified xsi:type="dcterms:W3CDTF">2021-11-25T22:55:19Z</dcterms:modified>
</cp:coreProperties>
</file>