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59" r:id="rId4"/>
    <p:sldId id="264" r:id="rId5"/>
    <p:sldId id="265" r:id="rId6"/>
    <p:sldId id="26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8" d="100"/>
          <a:sy n="68" d="100"/>
        </p:scale>
        <p:origin x="81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ice Parsey" userId="723d50f5-80d7-4f4c-ac29-1177f5bdcb7d" providerId="ADAL" clId="{09992801-212E-4DCD-A0FD-3F1F0B4D08EE}"/>
    <pc:docChg chg="custSel modSld">
      <pc:chgData name="Janice Parsey" userId="723d50f5-80d7-4f4c-ac29-1177f5bdcb7d" providerId="ADAL" clId="{09992801-212E-4DCD-A0FD-3F1F0B4D08EE}" dt="2021-11-25T20:56:20.326" v="4" actId="20577"/>
      <pc:docMkLst>
        <pc:docMk/>
      </pc:docMkLst>
      <pc:sldChg chg="modSp mod">
        <pc:chgData name="Janice Parsey" userId="723d50f5-80d7-4f4c-ac29-1177f5bdcb7d" providerId="ADAL" clId="{09992801-212E-4DCD-A0FD-3F1F0B4D08EE}" dt="2021-11-25T20:56:20.326" v="4" actId="20577"/>
        <pc:sldMkLst>
          <pc:docMk/>
          <pc:sldMk cId="2347042963" sldId="261"/>
        </pc:sldMkLst>
        <pc:spChg chg="mod">
          <ac:chgData name="Janice Parsey" userId="723d50f5-80d7-4f4c-ac29-1177f5bdcb7d" providerId="ADAL" clId="{09992801-212E-4DCD-A0FD-3F1F0B4D08EE}" dt="2021-11-25T20:56:20.326" v="4" actId="20577"/>
          <ac:spMkLst>
            <pc:docMk/>
            <pc:sldMk cId="2347042963" sldId="261"/>
            <ac:spMk id="7"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31FB8-A597-460F-9365-47B8F61E6B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95BF6A5F-AD20-4F8E-A07B-C618A385E7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1808461F-4E45-42A7-A8F6-46E8ECF964BF}"/>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5" name="Footer Placeholder 4">
            <a:extLst>
              <a:ext uri="{FF2B5EF4-FFF2-40B4-BE49-F238E27FC236}">
                <a16:creationId xmlns:a16="http://schemas.microsoft.com/office/drawing/2014/main" id="{6087F464-6AD8-4ED7-984B-652C7C05284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7B891F1-EE0B-4C86-85B8-626E0C77A18C}"/>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46460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7C21B-82D6-48AF-8C2F-63EA578B0015}"/>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8953EBF5-B401-48E8-A734-E0F1BDD446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7652141-3658-4EA5-9ADF-F4009298ADF8}"/>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5" name="Footer Placeholder 4">
            <a:extLst>
              <a:ext uri="{FF2B5EF4-FFF2-40B4-BE49-F238E27FC236}">
                <a16:creationId xmlns:a16="http://schemas.microsoft.com/office/drawing/2014/main" id="{403DEF8C-2464-49B0-85E1-B40300A7E19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687F27D-E571-4B2D-B8BC-F817BA3EB39E}"/>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785036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5146B0-F0D1-4E02-A232-C0EB9E612DE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0B2B2523-FD9C-463B-82C8-15801681398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18267FF-AC39-464A-ABBF-2DD76342B305}"/>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5" name="Footer Placeholder 4">
            <a:extLst>
              <a:ext uri="{FF2B5EF4-FFF2-40B4-BE49-F238E27FC236}">
                <a16:creationId xmlns:a16="http://schemas.microsoft.com/office/drawing/2014/main" id="{CC33E11C-5420-4C32-B4EB-32D27548E36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F4E8464-B0E0-4ADD-B764-F0CCE57984EF}"/>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3954312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567AE-C7A7-43D4-8D64-AC37AA56C2B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1AE0D7C-ACF2-49DD-9C86-3589F4B33AD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488C051-2328-4972-B385-C9BAF0B386DF}"/>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5" name="Footer Placeholder 4">
            <a:extLst>
              <a:ext uri="{FF2B5EF4-FFF2-40B4-BE49-F238E27FC236}">
                <a16:creationId xmlns:a16="http://schemas.microsoft.com/office/drawing/2014/main" id="{F0BEFF58-443B-4A89-A130-6E4864E41F4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04B7CE7-9771-422E-AE15-D5FD76178BB4}"/>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1605174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5DAAA-61C5-4EF8-B764-54E871A6B3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AD19B7A4-8277-49F6-A699-7A5A0EBA71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EF2BBC-42D2-4A34-A398-EB5FF2ABDEE8}"/>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5" name="Footer Placeholder 4">
            <a:extLst>
              <a:ext uri="{FF2B5EF4-FFF2-40B4-BE49-F238E27FC236}">
                <a16:creationId xmlns:a16="http://schemas.microsoft.com/office/drawing/2014/main" id="{69E20781-FE42-483D-BA88-CB55B5BD403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7B26BF7-F068-424A-99CC-81FD81F3D786}"/>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3779549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B5ADC-C068-451E-8680-9FF7226F11EE}"/>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26E7F2BE-C663-42B3-9A83-675B9575DF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2E78183C-27FE-4F41-B9E2-25942F8CB67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CCC979C3-6229-44AB-A0BD-443EF8A7BA77}"/>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6" name="Footer Placeholder 5">
            <a:extLst>
              <a:ext uri="{FF2B5EF4-FFF2-40B4-BE49-F238E27FC236}">
                <a16:creationId xmlns:a16="http://schemas.microsoft.com/office/drawing/2014/main" id="{AA6FA88F-58EF-4FF3-B4E7-9D61C53C502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F90086B-CA3D-4ABE-8EB9-E976AD5B333F}"/>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83118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7CC19-E275-4161-B94F-5CF0515DA5B6}"/>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E4F6751D-7AE0-462E-A777-67EFAF0C2B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EAB90D-617C-4EA9-AE00-9C271380E1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292229B6-41FA-4957-9787-9520340F2B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18030C-F0EB-4104-8134-AE4203DF51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1FB158C8-541E-415D-BC44-E5E5B66253FF}"/>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8" name="Footer Placeholder 7">
            <a:extLst>
              <a:ext uri="{FF2B5EF4-FFF2-40B4-BE49-F238E27FC236}">
                <a16:creationId xmlns:a16="http://schemas.microsoft.com/office/drawing/2014/main" id="{9B35E378-1857-44BC-89F1-FFBAADAEBC8E}"/>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0D699B4D-0D84-4FFF-A141-3CA4085D4508}"/>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459005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091E3-B692-43E8-B57B-D98B38EA8006}"/>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E06E8A8E-A294-471D-98E6-1C9E16DC3673}"/>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4" name="Footer Placeholder 3">
            <a:extLst>
              <a:ext uri="{FF2B5EF4-FFF2-40B4-BE49-F238E27FC236}">
                <a16:creationId xmlns:a16="http://schemas.microsoft.com/office/drawing/2014/main" id="{A78D29A8-8A9E-425A-A142-8B4A42FD421F}"/>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D5F669AD-D64D-46BF-B6F4-E055E58F62D8}"/>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4005894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E48868-7BFB-431D-A686-11BA7BB917A6}"/>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3" name="Footer Placeholder 2">
            <a:extLst>
              <a:ext uri="{FF2B5EF4-FFF2-40B4-BE49-F238E27FC236}">
                <a16:creationId xmlns:a16="http://schemas.microsoft.com/office/drawing/2014/main" id="{1095C32A-393B-4EB5-9C25-E643FD51223E}"/>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6218AFC9-6F92-446C-8632-6C3F9CAEFCDC}"/>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1327177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C753E-2103-461F-B90A-D004F1F16E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F9861627-31F3-411E-B11C-9E787DF4DB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22B59C47-99A2-4EB5-A3A0-A63B7B396C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734506-7865-4C30-99AD-45E2AF357CFA}"/>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6" name="Footer Placeholder 5">
            <a:extLst>
              <a:ext uri="{FF2B5EF4-FFF2-40B4-BE49-F238E27FC236}">
                <a16:creationId xmlns:a16="http://schemas.microsoft.com/office/drawing/2014/main" id="{F6FBB2DF-5DA7-45A8-9237-D7CB1B015A7D}"/>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8DEC974-E8BD-4795-8F4C-3E91C7C4D8CB}"/>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3223655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B8B57-3B85-4EEE-9104-173E78FB4F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D1E302A8-0E0C-4316-AFCC-4E40832B52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2A42CA7A-2772-4496-90E4-385143DDA8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DCB761-A78B-4A36-8188-ECBD085ADF3C}"/>
              </a:ext>
            </a:extLst>
          </p:cNvPr>
          <p:cNvSpPr>
            <a:spLocks noGrp="1"/>
          </p:cNvSpPr>
          <p:nvPr>
            <p:ph type="dt" sz="half" idx="10"/>
          </p:nvPr>
        </p:nvSpPr>
        <p:spPr/>
        <p:txBody>
          <a:bodyPr/>
          <a:lstStyle/>
          <a:p>
            <a:fld id="{91F6F452-3E16-40BB-A737-3B76DE45120D}" type="datetimeFigureOut">
              <a:rPr lang="en-CA" smtClean="0"/>
              <a:t>2021-11-25</a:t>
            </a:fld>
            <a:endParaRPr lang="en-CA"/>
          </a:p>
        </p:txBody>
      </p:sp>
      <p:sp>
        <p:nvSpPr>
          <p:cNvPr id="6" name="Footer Placeholder 5">
            <a:extLst>
              <a:ext uri="{FF2B5EF4-FFF2-40B4-BE49-F238E27FC236}">
                <a16:creationId xmlns:a16="http://schemas.microsoft.com/office/drawing/2014/main" id="{A44CE1FB-1C7A-4F83-AC5A-AF7FA52ADD72}"/>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8395F17C-80C4-4BC5-8AB5-35BA8C20FD6F}"/>
              </a:ext>
            </a:extLst>
          </p:cNvPr>
          <p:cNvSpPr>
            <a:spLocks noGrp="1"/>
          </p:cNvSpPr>
          <p:nvPr>
            <p:ph type="sldNum" sz="quarter" idx="12"/>
          </p:nvPr>
        </p:nvSpPr>
        <p:spPr/>
        <p:txBody>
          <a:bodyPr/>
          <a:lstStyle/>
          <a:p>
            <a:fld id="{41627810-BF46-4679-B558-23D8E9A9B875}" type="slidenum">
              <a:rPr lang="en-CA" smtClean="0"/>
              <a:t>‹#›</a:t>
            </a:fld>
            <a:endParaRPr lang="en-CA"/>
          </a:p>
        </p:txBody>
      </p:sp>
    </p:spTree>
    <p:extLst>
      <p:ext uri="{BB962C8B-B14F-4D97-AF65-F5344CB8AC3E}">
        <p14:creationId xmlns:p14="http://schemas.microsoft.com/office/powerpoint/2010/main" val="4089476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97A818-A659-459C-9CCA-960476D730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91D52574-3968-4290-85C3-8F7E9201B0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DDB49FD-5000-4DD2-B512-EE61C9620C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F6F452-3E16-40BB-A737-3B76DE45120D}" type="datetimeFigureOut">
              <a:rPr lang="en-CA" smtClean="0"/>
              <a:t>2021-11-25</a:t>
            </a:fld>
            <a:endParaRPr lang="en-CA"/>
          </a:p>
        </p:txBody>
      </p:sp>
      <p:sp>
        <p:nvSpPr>
          <p:cNvPr id="5" name="Footer Placeholder 4">
            <a:extLst>
              <a:ext uri="{FF2B5EF4-FFF2-40B4-BE49-F238E27FC236}">
                <a16:creationId xmlns:a16="http://schemas.microsoft.com/office/drawing/2014/main" id="{7303D5F5-C705-459D-A482-EB69A505A9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BDBC0DF1-1CF7-4F57-9219-C0E466F453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627810-BF46-4679-B558-23D8E9A9B875}" type="slidenum">
              <a:rPr lang="en-CA" smtClean="0"/>
              <a:t>‹#›</a:t>
            </a:fld>
            <a:endParaRPr lang="en-CA"/>
          </a:p>
        </p:txBody>
      </p:sp>
    </p:spTree>
    <p:extLst>
      <p:ext uri="{BB962C8B-B14F-4D97-AF65-F5344CB8AC3E}">
        <p14:creationId xmlns:p14="http://schemas.microsoft.com/office/powerpoint/2010/main" val="34339971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24745-4082-4FCF-B2A0-1F402A1DEF60}"/>
              </a:ext>
            </a:extLst>
          </p:cNvPr>
          <p:cNvSpPr>
            <a:spLocks noGrp="1"/>
          </p:cNvSpPr>
          <p:nvPr>
            <p:ph type="ctrTitle"/>
          </p:nvPr>
        </p:nvSpPr>
        <p:spPr/>
        <p:txBody>
          <a:bodyPr/>
          <a:lstStyle/>
          <a:p>
            <a:endParaRPr lang="en-CA"/>
          </a:p>
        </p:txBody>
      </p:sp>
      <p:sp>
        <p:nvSpPr>
          <p:cNvPr id="3" name="Subtitle 2">
            <a:extLst>
              <a:ext uri="{FF2B5EF4-FFF2-40B4-BE49-F238E27FC236}">
                <a16:creationId xmlns:a16="http://schemas.microsoft.com/office/drawing/2014/main" id="{06CB73EF-9F45-4AF0-802E-FE2ABEF1BCEF}"/>
              </a:ext>
            </a:extLst>
          </p:cNvPr>
          <p:cNvSpPr>
            <a:spLocks noGrp="1"/>
          </p:cNvSpPr>
          <p:nvPr>
            <p:ph type="subTitle" idx="1"/>
          </p:nvPr>
        </p:nvSpPr>
        <p:spPr/>
        <p:txBody>
          <a:bodyPr/>
          <a:lstStyle/>
          <a:p>
            <a:endParaRPr lang="en-CA"/>
          </a:p>
        </p:txBody>
      </p:sp>
      <p:pic>
        <p:nvPicPr>
          <p:cNvPr id="5" name="Picture 4" descr="A picture containing funnel chart&#10;&#10;Description automatically generated">
            <a:extLst>
              <a:ext uri="{FF2B5EF4-FFF2-40B4-BE49-F238E27FC236}">
                <a16:creationId xmlns:a16="http://schemas.microsoft.com/office/drawing/2014/main" id="{06E442B0-41A5-4342-B777-CB48150EB8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0086"/>
            <a:ext cx="12192000" cy="6787914"/>
          </a:xfrm>
          <a:prstGeom prst="rect">
            <a:avLst/>
          </a:prstGeom>
        </p:spPr>
      </p:pic>
      <p:sp>
        <p:nvSpPr>
          <p:cNvPr id="6" name="TextBox 5">
            <a:extLst>
              <a:ext uri="{FF2B5EF4-FFF2-40B4-BE49-F238E27FC236}">
                <a16:creationId xmlns:a16="http://schemas.microsoft.com/office/drawing/2014/main" id="{2BCE8C00-38EA-457B-86E0-7B6000615EFD}"/>
              </a:ext>
            </a:extLst>
          </p:cNvPr>
          <p:cNvSpPr txBox="1"/>
          <p:nvPr/>
        </p:nvSpPr>
        <p:spPr>
          <a:xfrm>
            <a:off x="957943" y="2124891"/>
            <a:ext cx="9144001" cy="1723549"/>
          </a:xfrm>
          <a:prstGeom prst="rect">
            <a:avLst/>
          </a:prstGeom>
          <a:noFill/>
        </p:spPr>
        <p:txBody>
          <a:bodyPr wrap="square" rtlCol="0">
            <a:spAutoFit/>
          </a:bodyPr>
          <a:lstStyle/>
          <a:p>
            <a:pPr algn="ctr"/>
            <a:r>
              <a:rPr lang="en-US" sz="4400" b="1" spc="-150" dirty="0">
                <a:effectLst/>
                <a:ea typeface="Calibri" panose="020F0502020204030204" pitchFamily="34" charset="0"/>
                <a:cs typeface="Times New Roman" panose="02020603050405020304" pitchFamily="18" charset="0"/>
              </a:rPr>
              <a:t>BC Cabinet &amp; First Nations Leadership Gathering</a:t>
            </a:r>
          </a:p>
          <a:p>
            <a:pPr algn="ctr"/>
            <a:endParaRPr lang="en-CA" dirty="0"/>
          </a:p>
        </p:txBody>
      </p:sp>
      <p:sp>
        <p:nvSpPr>
          <p:cNvPr id="7" name="TextBox 6"/>
          <p:cNvSpPr txBox="1"/>
          <p:nvPr/>
        </p:nvSpPr>
        <p:spPr>
          <a:xfrm>
            <a:off x="792481" y="4101737"/>
            <a:ext cx="9875520" cy="1938992"/>
          </a:xfrm>
          <a:prstGeom prst="rect">
            <a:avLst/>
          </a:prstGeom>
          <a:noFill/>
        </p:spPr>
        <p:txBody>
          <a:bodyPr wrap="square" rtlCol="0">
            <a:spAutoFit/>
          </a:bodyPr>
          <a:lstStyle/>
          <a:p>
            <a:pPr algn="ctr"/>
            <a:r>
              <a:rPr lang="en-US" sz="2800" b="1" spc="-150" dirty="0">
                <a:effectLst/>
                <a:ea typeface="Calibri" panose="020F0502020204030204" pitchFamily="34" charset="0"/>
                <a:cs typeface="Times New Roman" panose="02020603050405020304" pitchFamily="18" charset="0"/>
              </a:rPr>
              <a:t>November 30</a:t>
            </a:r>
            <a:r>
              <a:rPr lang="en-US" sz="2800" b="1" spc="-150" baseline="30000" dirty="0">
                <a:effectLst/>
                <a:ea typeface="Calibri" panose="020F0502020204030204" pitchFamily="34" charset="0"/>
                <a:cs typeface="Times New Roman" panose="02020603050405020304" pitchFamily="18" charset="0"/>
              </a:rPr>
              <a:t>th</a:t>
            </a:r>
            <a:r>
              <a:rPr lang="en-US" sz="2800" b="1" spc="-150" dirty="0">
                <a:effectLst/>
                <a:ea typeface="Calibri" panose="020F0502020204030204" pitchFamily="34" charset="0"/>
                <a:cs typeface="Times New Roman" panose="02020603050405020304" pitchFamily="18" charset="0"/>
              </a:rPr>
              <a:t> – December 1</a:t>
            </a:r>
            <a:r>
              <a:rPr lang="en-US" sz="2800" b="1" spc="-150" baseline="30000" dirty="0">
                <a:effectLst/>
                <a:ea typeface="Calibri" panose="020F0502020204030204" pitchFamily="34" charset="0"/>
                <a:cs typeface="Times New Roman" panose="02020603050405020304" pitchFamily="18" charset="0"/>
              </a:rPr>
              <a:t>st</a:t>
            </a:r>
            <a:r>
              <a:rPr lang="en-US" sz="2800" b="1" spc="-150" dirty="0">
                <a:effectLst/>
                <a:ea typeface="Calibri" panose="020F0502020204030204" pitchFamily="34" charset="0"/>
                <a:cs typeface="Times New Roman" panose="02020603050405020304" pitchFamily="18" charset="0"/>
              </a:rPr>
              <a:t>, 2021</a:t>
            </a:r>
          </a:p>
          <a:p>
            <a:pPr algn="ctr"/>
            <a:endParaRPr lang="en-US" sz="2800" b="1" spc="-150" dirty="0">
              <a:ea typeface="Calibri" panose="020F0502020204030204" pitchFamily="34" charset="0"/>
              <a:cs typeface="Times New Roman" panose="02020603050405020304" pitchFamily="18" charset="0"/>
            </a:endParaRPr>
          </a:p>
          <a:p>
            <a:pPr algn="ctr"/>
            <a:r>
              <a:rPr lang="en-CA" sz="3600" b="1" spc="-150">
                <a:solidFill>
                  <a:srgbClr val="C00000"/>
                </a:solidFill>
                <a:effectLst/>
                <a:ea typeface="Calibri" panose="020F0502020204030204" pitchFamily="34" charset="0"/>
                <a:cs typeface="Times New Roman" panose="02020603050405020304" pitchFamily="18" charset="0"/>
              </a:rPr>
              <a:t>Premier’s </a:t>
            </a:r>
            <a:r>
              <a:rPr lang="en-CA" sz="3600" b="1" spc="-150" dirty="0">
                <a:solidFill>
                  <a:srgbClr val="C00000"/>
                </a:solidFill>
                <a:effectLst/>
                <a:ea typeface="Calibri" panose="020F0502020204030204" pitchFamily="34" charset="0"/>
                <a:cs typeface="Times New Roman" panose="02020603050405020304" pitchFamily="18" charset="0"/>
              </a:rPr>
              <a:t>Office</a:t>
            </a:r>
            <a:endParaRPr lang="en-US" sz="3600" b="1" spc="-150" dirty="0">
              <a:solidFill>
                <a:srgbClr val="C00000"/>
              </a:solidFill>
              <a:effectLst/>
              <a:ea typeface="Calibri" panose="020F0502020204030204" pitchFamily="34" charset="0"/>
              <a:cs typeface="Times New Roman" panose="02020603050405020304" pitchFamily="18" charset="0"/>
            </a:endParaRPr>
          </a:p>
          <a:p>
            <a:pPr algn="ctr"/>
            <a:endParaRPr lang="en-CA" sz="2800" dirty="0"/>
          </a:p>
        </p:txBody>
      </p:sp>
    </p:spTree>
    <p:extLst>
      <p:ext uri="{BB962C8B-B14F-4D97-AF65-F5344CB8AC3E}">
        <p14:creationId xmlns:p14="http://schemas.microsoft.com/office/powerpoint/2010/main" val="2347042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lstStyle/>
          <a:p>
            <a:r>
              <a:rPr lang="en-CA" b="1" spc="-150" dirty="0">
                <a:latin typeface="+mn-lt"/>
              </a:rPr>
              <a:t>Attorney General / Housing</a:t>
            </a: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199" y="1825625"/>
            <a:ext cx="8481969" cy="4351338"/>
          </a:xfrm>
        </p:spPr>
        <p:txBody>
          <a:bodyPr/>
          <a:lstStyle/>
          <a:p>
            <a:pPr marL="0" indent="0">
              <a:buNone/>
            </a:pPr>
            <a:r>
              <a:rPr lang="en-US" b="1" i="1" dirty="0"/>
              <a:t>BC Housing Project commitment and contract</a:t>
            </a:r>
            <a:r>
              <a:rPr lang="en-US" dirty="0"/>
              <a:t>: </a:t>
            </a:r>
          </a:p>
          <a:p>
            <a:r>
              <a:rPr lang="en-US" dirty="0"/>
              <a:t>In 2018, SIB commenced with the work towards a 64-unit housing development commitment – establishment of a housing society, operating and capital budget, unit design and location, permit and development donation, etc. All were completed and submitted but the funding offer was rescinded.  </a:t>
            </a:r>
          </a:p>
          <a:p>
            <a:r>
              <a:rPr lang="en-US" dirty="0"/>
              <a:t>We need the housing and cannot make it happen without solid commitment from BC Housing.</a:t>
            </a:r>
            <a:endParaRPr lang="en-CA" dirty="0"/>
          </a:p>
        </p:txBody>
      </p:sp>
    </p:spTree>
    <p:extLst>
      <p:ext uri="{BB962C8B-B14F-4D97-AF65-F5344CB8AC3E}">
        <p14:creationId xmlns:p14="http://schemas.microsoft.com/office/powerpoint/2010/main" val="3803493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FF5B9-765B-A140-8B0C-D12BB766C21A}"/>
              </a:ext>
            </a:extLst>
          </p:cNvPr>
          <p:cNvSpPr>
            <a:spLocks noGrp="1"/>
          </p:cNvSpPr>
          <p:nvPr>
            <p:ph type="title"/>
          </p:nvPr>
        </p:nvSpPr>
        <p:spPr>
          <a:xfrm>
            <a:off x="838200" y="365125"/>
            <a:ext cx="10515600" cy="1051703"/>
          </a:xfrm>
        </p:spPr>
        <p:txBody>
          <a:bodyPr/>
          <a:lstStyle/>
          <a:p>
            <a:r>
              <a:rPr lang="en-US" b="1" dirty="0"/>
              <a:t>Sasquatch Park:</a:t>
            </a:r>
          </a:p>
        </p:txBody>
      </p:sp>
      <p:pic>
        <p:nvPicPr>
          <p:cNvPr id="5" name="Content Placeholder 4" descr="A picture containing text, tree, outdoor, ground&#10;&#10;Description automatically generated">
            <a:extLst>
              <a:ext uri="{FF2B5EF4-FFF2-40B4-BE49-F238E27FC236}">
                <a16:creationId xmlns:a16="http://schemas.microsoft.com/office/drawing/2014/main" id="{2DEE5D66-2EFE-0441-AEB9-4E7DB7C6AD8B}"/>
              </a:ext>
            </a:extLst>
          </p:cNvPr>
          <p:cNvPicPr>
            <a:picLocks noGrp="1" noChangeAspect="1"/>
          </p:cNvPicPr>
          <p:nvPr>
            <p:ph idx="1"/>
          </p:nvPr>
        </p:nvPicPr>
        <p:blipFill>
          <a:blip r:embed="rId2"/>
          <a:stretch>
            <a:fillRect/>
          </a:stretch>
        </p:blipFill>
        <p:spPr>
          <a:xfrm>
            <a:off x="7103443" y="1528354"/>
            <a:ext cx="4522499" cy="4284617"/>
          </a:xfrm>
          <a:ln w="15875">
            <a:solidFill>
              <a:schemeClr val="tx1"/>
            </a:solidFill>
          </a:ln>
        </p:spPr>
      </p:pic>
      <p:sp>
        <p:nvSpPr>
          <p:cNvPr id="6" name="Rectangle 5">
            <a:extLst>
              <a:ext uri="{FF2B5EF4-FFF2-40B4-BE49-F238E27FC236}">
                <a16:creationId xmlns:a16="http://schemas.microsoft.com/office/drawing/2014/main" id="{F8D5583A-0E67-5F41-B38F-67500859CFDF}"/>
              </a:ext>
            </a:extLst>
          </p:cNvPr>
          <p:cNvSpPr/>
          <p:nvPr/>
        </p:nvSpPr>
        <p:spPr>
          <a:xfrm>
            <a:off x="953589" y="1528354"/>
            <a:ext cx="5590902" cy="45981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Seabird Island Band has advised the Province that Sasquatch Park needs to come back to the community due to its important cultural and community linkages.  This is a priority for Seabird and remains a weight on the reconciliation process.</a:t>
            </a:r>
          </a:p>
          <a:p>
            <a:pPr algn="ctr"/>
            <a:endParaRPr lang="en-US" dirty="0"/>
          </a:p>
          <a:p>
            <a:pPr algn="ctr"/>
            <a:r>
              <a:rPr lang="en-US" dirty="0"/>
              <a:t>On September 8th, 2021 Seabird Island submitted a proposal to manage Sasquatch Park along with an experienced Park operator.  Seabird Island Band was deeply disappointed that we were not awarded the contract, nor were we contacted to discuss our bid with the Parks Project Review Committee. </a:t>
            </a:r>
          </a:p>
          <a:p>
            <a:pPr algn="ctr"/>
            <a:endParaRPr lang="en-US" dirty="0"/>
          </a:p>
          <a:p>
            <a:pPr algn="ctr"/>
            <a:r>
              <a:rPr lang="en-US" dirty="0"/>
              <a:t> </a:t>
            </a:r>
          </a:p>
        </p:txBody>
      </p:sp>
      <p:pic>
        <p:nvPicPr>
          <p:cNvPr id="7" name="Picture 6" descr="Logo&#10;&#10;Description automatically generated">
            <a:extLst>
              <a:ext uri="{FF2B5EF4-FFF2-40B4-BE49-F238E27FC236}">
                <a16:creationId xmlns:a16="http://schemas.microsoft.com/office/drawing/2014/main" id="{019788B4-8727-E44D-9FE6-F75053B15FF0}"/>
              </a:ext>
            </a:extLst>
          </p:cNvPr>
          <p:cNvPicPr>
            <a:picLocks noChangeAspect="1"/>
          </p:cNvPicPr>
          <p:nvPr/>
        </p:nvPicPr>
        <p:blipFill>
          <a:blip r:embed="rId3"/>
          <a:stretch>
            <a:fillRect/>
          </a:stretch>
        </p:blipFill>
        <p:spPr>
          <a:xfrm>
            <a:off x="357051" y="6015937"/>
            <a:ext cx="767624" cy="612083"/>
          </a:xfrm>
          <a:prstGeom prst="rect">
            <a:avLst/>
          </a:prstGeom>
          <a:solidFill>
            <a:schemeClr val="bg1"/>
          </a:solidFill>
          <a:ln w="15875">
            <a:solidFill>
              <a:schemeClr val="tx1"/>
            </a:solidFill>
          </a:ln>
        </p:spPr>
      </p:pic>
    </p:spTree>
    <p:extLst>
      <p:ext uri="{BB962C8B-B14F-4D97-AF65-F5344CB8AC3E}">
        <p14:creationId xmlns:p14="http://schemas.microsoft.com/office/powerpoint/2010/main" val="1478684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normAutofit/>
          </a:bodyPr>
          <a:lstStyle/>
          <a:p>
            <a:r>
              <a:rPr lang="en-CA" sz="4000" b="1" dirty="0"/>
              <a:t>Transportation and Infrastructure</a:t>
            </a:r>
            <a:endParaRPr lang="en-CA" sz="4000" b="1" spc="-150" dirty="0">
              <a:latin typeface="+mn-lt"/>
            </a:endParaRP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690687"/>
            <a:ext cx="8367944" cy="4896543"/>
          </a:xfrm>
        </p:spPr>
        <p:txBody>
          <a:bodyPr>
            <a:normAutofit fontScale="70000" lnSpcReduction="20000"/>
          </a:bodyPr>
          <a:lstStyle/>
          <a:p>
            <a:pPr marL="0" indent="0">
              <a:lnSpc>
                <a:spcPct val="107000"/>
              </a:lnSpc>
              <a:spcAft>
                <a:spcPts val="750"/>
              </a:spcAft>
              <a:buNone/>
            </a:pPr>
            <a:r>
              <a:rPr lang="en-CA" b="1" i="1" dirty="0">
                <a:solidFill>
                  <a:srgbClr val="000000"/>
                </a:solidFill>
                <a:effectLst/>
                <a:ea typeface="Times New Roman" panose="02020603050405020304" pitchFamily="18" charset="0"/>
                <a:cs typeface="Times New Roman" panose="02020603050405020304" pitchFamily="18" charset="0"/>
              </a:rPr>
              <a:t>MOTI ROW Agreement</a:t>
            </a:r>
            <a:endParaRPr lang="en-CA" sz="3600" b="1" i="1" dirty="0">
              <a:solidFill>
                <a:srgbClr val="000000"/>
              </a:solidFill>
              <a:effectLst/>
              <a:ea typeface="Times New Roman" panose="02020603050405020304" pitchFamily="18" charset="0"/>
              <a:cs typeface="Times New Roman" panose="02020603050405020304" pitchFamily="18" charset="0"/>
            </a:endParaRPr>
          </a:p>
          <a:p>
            <a:pPr>
              <a:lnSpc>
                <a:spcPct val="107000"/>
              </a:lnSpc>
              <a:spcAft>
                <a:spcPts val="750"/>
              </a:spcAft>
            </a:pPr>
            <a:r>
              <a:rPr lang="en-CA" dirty="0">
                <a:solidFill>
                  <a:srgbClr val="000000"/>
                </a:solidFill>
                <a:effectLst/>
                <a:ea typeface="Times New Roman" panose="02020603050405020304" pitchFamily="18" charset="0"/>
                <a:cs typeface="Times New Roman" panose="02020603050405020304" pitchFamily="18" charset="0"/>
              </a:rPr>
              <a:t>Highway 7 runs through Seabird Island land.  For years Seabird has been trying to negotiate an agreement with MOTI. We have raised this issue at</a:t>
            </a:r>
            <a:r>
              <a:rPr lang="en-CA" dirty="0">
                <a:solidFill>
                  <a:srgbClr val="000000"/>
                </a:solidFill>
                <a:ea typeface="Times New Roman" panose="02020603050405020304" pitchFamily="18" charset="0"/>
                <a:cs typeface="Times New Roman" panose="02020603050405020304" pitchFamily="18" charset="0"/>
              </a:rPr>
              <a:t> this table for several years and there has been very little movement. </a:t>
            </a:r>
          </a:p>
          <a:p>
            <a:pPr>
              <a:lnSpc>
                <a:spcPct val="107000"/>
              </a:lnSpc>
              <a:spcAft>
                <a:spcPts val="750"/>
              </a:spcAft>
            </a:pPr>
            <a:r>
              <a:rPr lang="en-CA" dirty="0">
                <a:solidFill>
                  <a:srgbClr val="000000"/>
                </a:solidFill>
                <a:effectLst/>
                <a:ea typeface="Times New Roman" panose="02020603050405020304" pitchFamily="18" charset="0"/>
                <a:cs typeface="Times New Roman" panose="02020603050405020304" pitchFamily="18" charset="0"/>
              </a:rPr>
              <a:t>There has been no adequate compensation for the lot, nor has there been replacement land.  The conversation for replacement land has now started but we need to adequate picture of all all-available provincial lands; </a:t>
            </a:r>
          </a:p>
          <a:p>
            <a:pPr>
              <a:lnSpc>
                <a:spcPct val="107000"/>
              </a:lnSpc>
              <a:spcAft>
                <a:spcPts val="750"/>
              </a:spcAft>
            </a:pPr>
            <a:r>
              <a:rPr lang="en-CA" dirty="0">
                <a:solidFill>
                  <a:srgbClr val="000000"/>
                </a:solidFill>
                <a:ea typeface="Times New Roman" panose="02020603050405020304" pitchFamily="18" charset="0"/>
                <a:cs typeface="Times New Roman" panose="02020603050405020304" pitchFamily="18" charset="0"/>
              </a:rPr>
              <a:t>A</a:t>
            </a:r>
            <a:r>
              <a:rPr lang="en-CA" dirty="0">
                <a:solidFill>
                  <a:srgbClr val="000000"/>
                </a:solidFill>
                <a:effectLst/>
                <a:ea typeface="Times New Roman" panose="02020603050405020304" pitchFamily="18" charset="0"/>
                <a:cs typeface="Times New Roman" panose="02020603050405020304" pitchFamily="18" charset="0"/>
              </a:rPr>
              <a:t>n agreement on payment for past use in arrears and an agreement moving forward is at present non-existent. Seabird must be the ones setting the rent payment and not have the Provincial Government setting what they want.</a:t>
            </a:r>
          </a:p>
          <a:p>
            <a:pPr>
              <a:lnSpc>
                <a:spcPct val="107000"/>
              </a:lnSpc>
              <a:spcAft>
                <a:spcPts val="750"/>
              </a:spcAft>
            </a:pPr>
            <a:r>
              <a:rPr lang="en-CA" b="1" i="1" dirty="0">
                <a:solidFill>
                  <a:srgbClr val="000000"/>
                </a:solidFill>
                <a:effectLst/>
                <a:ea typeface="Times New Roman" panose="02020603050405020304" pitchFamily="18" charset="0"/>
                <a:cs typeface="Times New Roman" panose="02020603050405020304" pitchFamily="18" charset="0"/>
              </a:rPr>
              <a:t>We ask the Minister to provide a mandate to complete negotiations on ROW Agreement terms,  settle the past rent arrears and develop an agreement that is agreeable to Seabird for rent moving forward .</a:t>
            </a:r>
            <a:endParaRPr lang="en-CA" b="1" i="1" dirty="0">
              <a:effectLst/>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053268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normAutofit/>
          </a:bodyPr>
          <a:lstStyle/>
          <a:p>
            <a:r>
              <a:rPr lang="en-US" sz="4000" b="1" spc="-150" dirty="0">
                <a:latin typeface="+mn-lt"/>
              </a:rPr>
              <a:t>Policing for Land Code Bands</a:t>
            </a:r>
            <a:endParaRPr lang="en-CA" sz="4000" b="1" spc="-150" dirty="0">
              <a:latin typeface="+mn-lt"/>
            </a:endParaRP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690687"/>
            <a:ext cx="8367944" cy="4896543"/>
          </a:xfrm>
        </p:spPr>
        <p:txBody>
          <a:bodyPr>
            <a:normAutofit fontScale="92500" lnSpcReduction="20000"/>
          </a:bodyPr>
          <a:lstStyle/>
          <a:p>
            <a:pPr marL="342900" indent="-342900"/>
            <a:r>
              <a:rPr lang="en-US" sz="2800" dirty="0"/>
              <a:t>Seabird Island First Nation  is one of many First Nations in the Fraser Valley governing reserve lands in accordance with the Framework Agreement on First Nation Land Management</a:t>
            </a:r>
          </a:p>
          <a:p>
            <a:pPr marL="342900" indent="-342900">
              <a:lnSpc>
                <a:spcPct val="90000"/>
              </a:lnSpc>
              <a:spcBef>
                <a:spcPts val="1000"/>
              </a:spcBef>
              <a:buFont typeface="Arial" panose="020B0604020202020204" pitchFamily="34" charset="0"/>
              <a:buChar char="•"/>
            </a:pPr>
            <a:r>
              <a:rPr lang="en-US" sz="2800" dirty="0"/>
              <a:t>Seabird Island First Nation is working towards a policing agreement with the Upper Fraser Valley  Regional Detachment of the RCMP</a:t>
            </a:r>
          </a:p>
          <a:p>
            <a:pPr marL="342900" indent="-342900">
              <a:lnSpc>
                <a:spcPct val="90000"/>
              </a:lnSpc>
              <a:spcBef>
                <a:spcPts val="1000"/>
              </a:spcBef>
              <a:buFont typeface="Arial" panose="020B0604020202020204" pitchFamily="34" charset="0"/>
              <a:buChar char="•"/>
            </a:pPr>
            <a:r>
              <a:rPr lang="en-US" sz="2800" dirty="0"/>
              <a:t>This policing agreement is important….. but does not provide for RCMP enforcement of Seabird Island laws</a:t>
            </a:r>
          </a:p>
          <a:p>
            <a:pPr marL="342900" indent="-342900">
              <a:lnSpc>
                <a:spcPct val="90000"/>
              </a:lnSpc>
              <a:spcBef>
                <a:spcPts val="1000"/>
              </a:spcBef>
              <a:buFont typeface="Arial" panose="020B0604020202020204" pitchFamily="34" charset="0"/>
              <a:buChar char="•"/>
            </a:pPr>
            <a:r>
              <a:rPr lang="en-US" sz="2800" dirty="0"/>
              <a:t>Currently, approximately 20% of the requests directed to Agassiz RCMP come from Seabird Island and </a:t>
            </a:r>
            <a:r>
              <a:rPr lang="en-US" sz="2800" dirty="0" err="1"/>
              <a:t>neighbouring</a:t>
            </a:r>
            <a:r>
              <a:rPr lang="en-US" sz="2800" dirty="0"/>
              <a:t> First Nations (700 to 1000 calls per year)</a:t>
            </a:r>
          </a:p>
          <a:p>
            <a:pPr marL="342900" indent="-342900">
              <a:lnSpc>
                <a:spcPct val="90000"/>
              </a:lnSpc>
              <a:spcBef>
                <a:spcPts val="1000"/>
              </a:spcBef>
              <a:buFont typeface="Arial" panose="020B0604020202020204" pitchFamily="34" charset="0"/>
              <a:buChar char="•"/>
            </a:pPr>
            <a:r>
              <a:rPr lang="en-US" sz="2800" dirty="0"/>
              <a:t>The RCMP has advised that additional resources would be required for enforcement of Seabird Island laws </a:t>
            </a:r>
          </a:p>
          <a:p>
            <a:pPr marL="0" indent="0">
              <a:buNone/>
            </a:pPr>
            <a:endParaRPr lang="en-US" dirty="0"/>
          </a:p>
        </p:txBody>
      </p:sp>
    </p:spTree>
    <p:extLst>
      <p:ext uri="{BB962C8B-B14F-4D97-AF65-F5344CB8AC3E}">
        <p14:creationId xmlns:p14="http://schemas.microsoft.com/office/powerpoint/2010/main" val="2231148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6A065768-E827-47DA-8A00-967BC9313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043"/>
            <a:ext cx="12192000" cy="6787914"/>
          </a:xfrm>
          <a:prstGeom prst="rect">
            <a:avLst/>
          </a:prstGeom>
        </p:spPr>
      </p:pic>
      <p:sp>
        <p:nvSpPr>
          <p:cNvPr id="2" name="Title 1">
            <a:extLst>
              <a:ext uri="{FF2B5EF4-FFF2-40B4-BE49-F238E27FC236}">
                <a16:creationId xmlns:a16="http://schemas.microsoft.com/office/drawing/2014/main" id="{C7F79C57-E681-4474-89A8-A507DAA1A264}"/>
              </a:ext>
            </a:extLst>
          </p:cNvPr>
          <p:cNvSpPr>
            <a:spLocks noGrp="1"/>
          </p:cNvSpPr>
          <p:nvPr>
            <p:ph type="title"/>
          </p:nvPr>
        </p:nvSpPr>
        <p:spPr/>
        <p:txBody>
          <a:bodyPr>
            <a:normAutofit/>
          </a:bodyPr>
          <a:lstStyle/>
          <a:p>
            <a:r>
              <a:rPr lang="en-CA" sz="4000" b="1" dirty="0"/>
              <a:t>Policing the Bigger Picture – Fraser Valley</a:t>
            </a:r>
            <a:br>
              <a:rPr lang="en-CA" sz="4000" dirty="0"/>
            </a:br>
            <a:endParaRPr lang="en-CA" sz="4000" b="1" spc="-150" dirty="0">
              <a:latin typeface="+mn-lt"/>
            </a:endParaRPr>
          </a:p>
        </p:txBody>
      </p:sp>
      <p:sp>
        <p:nvSpPr>
          <p:cNvPr id="4" name="Content Placeholder 3">
            <a:extLst>
              <a:ext uri="{FF2B5EF4-FFF2-40B4-BE49-F238E27FC236}">
                <a16:creationId xmlns:a16="http://schemas.microsoft.com/office/drawing/2014/main" id="{A3C291F7-A23B-4668-A8FC-43405C01A35D}"/>
              </a:ext>
            </a:extLst>
          </p:cNvPr>
          <p:cNvSpPr>
            <a:spLocks noGrp="1"/>
          </p:cNvSpPr>
          <p:nvPr>
            <p:ph idx="1"/>
          </p:nvPr>
        </p:nvSpPr>
        <p:spPr>
          <a:xfrm>
            <a:off x="838200" y="1690687"/>
            <a:ext cx="8367944" cy="4896543"/>
          </a:xfrm>
        </p:spPr>
        <p:txBody>
          <a:bodyPr>
            <a:normAutofit fontScale="92500" lnSpcReduction="20000"/>
          </a:bodyPr>
          <a:lstStyle/>
          <a:p>
            <a:pPr marL="228600" lvl="0" indent="-228600">
              <a:lnSpc>
                <a:spcPct val="90000"/>
              </a:lnSpc>
              <a:spcBef>
                <a:spcPts val="1000"/>
              </a:spcBef>
              <a:buFont typeface="Arial" panose="020B0604020202020204" pitchFamily="34" charset="0"/>
              <a:buChar char="•"/>
            </a:pPr>
            <a:r>
              <a:rPr lang="en-US" sz="2800" dirty="0"/>
              <a:t>Seabird Island First Nation would like to move forward as soon as possible but will also work with other Fraser Valley land code First Nations</a:t>
            </a:r>
          </a:p>
          <a:p>
            <a:pPr marL="228600" lvl="0" indent="-228600">
              <a:lnSpc>
                <a:spcPct val="90000"/>
              </a:lnSpc>
              <a:spcBef>
                <a:spcPts val="1000"/>
              </a:spcBef>
              <a:buFont typeface="Arial" panose="020B0604020202020204" pitchFamily="34" charset="0"/>
              <a:buChar char="•"/>
            </a:pPr>
            <a:r>
              <a:rPr lang="en-US" sz="2800" dirty="0"/>
              <a:t>Particularly in implementing ticketing and supporting community safety officers, we see the benefit of shared resources with other Fraser Valley First Nations </a:t>
            </a:r>
          </a:p>
          <a:p>
            <a:pPr marL="228600" lvl="0" indent="-228600">
              <a:lnSpc>
                <a:spcPct val="90000"/>
              </a:lnSpc>
              <a:spcBef>
                <a:spcPts val="1000"/>
              </a:spcBef>
              <a:buFont typeface="Arial" panose="020B0604020202020204" pitchFamily="34" charset="0"/>
              <a:buChar char="•"/>
            </a:pPr>
            <a:r>
              <a:rPr lang="en-US" sz="2800" dirty="0"/>
              <a:t>Fraser Valley First Nations have systems for alternative justice and diversion but some cases still require access to the RCMP and provincial courts</a:t>
            </a:r>
          </a:p>
          <a:p>
            <a:pPr marL="228600" lvl="0" indent="-228600">
              <a:lnSpc>
                <a:spcPct val="90000"/>
              </a:lnSpc>
              <a:spcBef>
                <a:spcPts val="1000"/>
              </a:spcBef>
              <a:buFont typeface="Arial" panose="020B0604020202020204" pitchFamily="34" charset="0"/>
              <a:buChar char="•"/>
            </a:pPr>
            <a:r>
              <a:rPr lang="en-US" sz="2800" dirty="0"/>
              <a:t>Some cooperation with regional or municipal governments in the Fraser Valley may be appropriate (</a:t>
            </a:r>
            <a:r>
              <a:rPr lang="en-US" sz="2800" dirty="0" err="1"/>
              <a:t>eg</a:t>
            </a:r>
            <a:r>
              <a:rPr lang="en-US" sz="2800" dirty="0"/>
              <a:t> animal control and building inspectors)</a:t>
            </a:r>
          </a:p>
          <a:p>
            <a:pPr marL="228600" lvl="0" indent="-228600">
              <a:lnSpc>
                <a:spcPct val="90000"/>
              </a:lnSpc>
              <a:spcBef>
                <a:spcPts val="1000"/>
              </a:spcBef>
              <a:buFont typeface="Arial" panose="020B0604020202020204" pitchFamily="34" charset="0"/>
              <a:buChar char="•"/>
            </a:pPr>
            <a:r>
              <a:rPr lang="en-US" sz="2800" dirty="0"/>
              <a:t>Seabird Island wants to make progress on policing and enforcement as soon as possible, bearing in mind the broader Fraser Valley wide considerations </a:t>
            </a:r>
          </a:p>
          <a:p>
            <a:pPr marL="0" indent="0">
              <a:buNone/>
            </a:pPr>
            <a:endParaRPr lang="en-US" dirty="0"/>
          </a:p>
        </p:txBody>
      </p:sp>
    </p:spTree>
    <p:extLst>
      <p:ext uri="{BB962C8B-B14F-4D97-AF65-F5344CB8AC3E}">
        <p14:creationId xmlns:p14="http://schemas.microsoft.com/office/powerpoint/2010/main" val="25348689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584</Words>
  <Application>Microsoft Office PowerPoint</Application>
  <PresentationFormat>Widescreen</PresentationFormat>
  <Paragraphs>32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Attorney General / Housing</vt:lpstr>
      <vt:lpstr>Sasquatch Park:</vt:lpstr>
      <vt:lpstr>Transportation and Infrastructure</vt:lpstr>
      <vt:lpstr>Policing for Land Code Bands</vt:lpstr>
      <vt:lpstr>Policing the Bigger Picture – Fraser Valley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Janice Parsey</dc:creator>
  <cp:lastModifiedBy>Henrie de Boer</cp:lastModifiedBy>
  <cp:revision>2</cp:revision>
  <dcterms:created xsi:type="dcterms:W3CDTF">2021-11-25T20:19:14Z</dcterms:created>
  <dcterms:modified xsi:type="dcterms:W3CDTF">2021-11-25T22:51:20Z</dcterms:modified>
</cp:coreProperties>
</file>