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1" r:id="rId3"/>
    <p:sldId id="264" r:id="rId4"/>
    <p:sldId id="268" r:id="rId5"/>
    <p:sldId id="256" r:id="rId6"/>
    <p:sldId id="257" r:id="rId7"/>
    <p:sldId id="259" r:id="rId8"/>
    <p:sldId id="269" r:id="rId9"/>
    <p:sldId id="261" r:id="rId10"/>
    <p:sldId id="270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9396B3-5A19-4DA9-B7C0-6BC8FC4A0E3D}" v="8" dt="2021-11-25T20:54:07.3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ice Parsey" userId="723d50f5-80d7-4f4c-ac29-1177f5bdcb7d" providerId="ADAL" clId="{C49396B3-5A19-4DA9-B7C0-6BC8FC4A0E3D}"/>
    <pc:docChg chg="addSld modSld">
      <pc:chgData name="Janice Parsey" userId="723d50f5-80d7-4f4c-ac29-1177f5bdcb7d" providerId="ADAL" clId="{C49396B3-5A19-4DA9-B7C0-6BC8FC4A0E3D}" dt="2021-11-25T20:54:07.391" v="7"/>
      <pc:docMkLst>
        <pc:docMk/>
      </pc:docMkLst>
      <pc:sldChg chg="add">
        <pc:chgData name="Janice Parsey" userId="723d50f5-80d7-4f4c-ac29-1177f5bdcb7d" providerId="ADAL" clId="{C49396B3-5A19-4DA9-B7C0-6BC8FC4A0E3D}" dt="2021-11-25T18:10:20.945" v="0"/>
        <pc:sldMkLst>
          <pc:docMk/>
          <pc:sldMk cId="1713692101" sldId="256"/>
        </pc:sldMkLst>
      </pc:sldChg>
      <pc:sldChg chg="add">
        <pc:chgData name="Janice Parsey" userId="723d50f5-80d7-4f4c-ac29-1177f5bdcb7d" providerId="ADAL" clId="{C49396B3-5A19-4DA9-B7C0-6BC8FC4A0E3D}" dt="2021-11-25T18:10:31.243" v="1"/>
        <pc:sldMkLst>
          <pc:docMk/>
          <pc:sldMk cId="1528509412" sldId="257"/>
        </pc:sldMkLst>
      </pc:sldChg>
      <pc:sldChg chg="add">
        <pc:chgData name="Janice Parsey" userId="723d50f5-80d7-4f4c-ac29-1177f5bdcb7d" providerId="ADAL" clId="{C49396B3-5A19-4DA9-B7C0-6BC8FC4A0E3D}" dt="2021-11-25T18:11:13.765" v="2"/>
        <pc:sldMkLst>
          <pc:docMk/>
          <pc:sldMk cId="1667075533" sldId="259"/>
        </pc:sldMkLst>
      </pc:sldChg>
      <pc:sldChg chg="add">
        <pc:chgData name="Janice Parsey" userId="723d50f5-80d7-4f4c-ac29-1177f5bdcb7d" providerId="ADAL" clId="{C49396B3-5A19-4DA9-B7C0-6BC8FC4A0E3D}" dt="2021-11-25T18:12:04.269" v="4"/>
        <pc:sldMkLst>
          <pc:docMk/>
          <pc:sldMk cId="322852102" sldId="261"/>
        </pc:sldMkLst>
      </pc:sldChg>
      <pc:sldChg chg="add">
        <pc:chgData name="Janice Parsey" userId="723d50f5-80d7-4f4c-ac29-1177f5bdcb7d" providerId="ADAL" clId="{C49396B3-5A19-4DA9-B7C0-6BC8FC4A0E3D}" dt="2021-11-25T18:12:49.829" v="6"/>
        <pc:sldMkLst>
          <pc:docMk/>
          <pc:sldMk cId="179916195" sldId="263"/>
        </pc:sldMkLst>
      </pc:sldChg>
      <pc:sldChg chg="add">
        <pc:chgData name="Janice Parsey" userId="723d50f5-80d7-4f4c-ac29-1177f5bdcb7d" providerId="ADAL" clId="{C49396B3-5A19-4DA9-B7C0-6BC8FC4A0E3D}" dt="2021-11-25T18:11:49.936" v="3"/>
        <pc:sldMkLst>
          <pc:docMk/>
          <pc:sldMk cId="868584566" sldId="269"/>
        </pc:sldMkLst>
      </pc:sldChg>
      <pc:sldChg chg="add">
        <pc:chgData name="Janice Parsey" userId="723d50f5-80d7-4f4c-ac29-1177f5bdcb7d" providerId="ADAL" clId="{C49396B3-5A19-4DA9-B7C0-6BC8FC4A0E3D}" dt="2021-11-25T18:12:24.803" v="5"/>
        <pc:sldMkLst>
          <pc:docMk/>
          <pc:sldMk cId="2482196782" sldId="270"/>
        </pc:sldMkLst>
      </pc:sldChg>
      <pc:sldChg chg="add">
        <pc:chgData name="Janice Parsey" userId="723d50f5-80d7-4f4c-ac29-1177f5bdcb7d" providerId="ADAL" clId="{C49396B3-5A19-4DA9-B7C0-6BC8FC4A0E3D}" dt="2021-11-25T20:54:07.391" v="7"/>
        <pc:sldMkLst>
          <pc:docMk/>
          <pc:sldMk cId="736525857" sldId="271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6FAA3-AA71-4A48-8E51-CA008C81D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6AE3CF-2621-4CEE-8889-A8E1B6AA6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9AF23-1F8E-4A03-BCF7-9BCF7999A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957A0-C18A-458E-83B4-4B9DF7B6F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2BCF2-98C3-493A-B0DA-62BDDB75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6654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333CF-D388-4C80-92EC-1B54CFAF5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779A8B-06C5-4715-9B13-2134167C4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92FD6-754E-408D-85AF-473FC3B0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23749-D2C0-4B9F-AB39-896CDF548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95B46-1B0A-4EB0-A775-3524188F1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957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B878C9-F87F-410B-90F4-F1237BD143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0FEE72-D212-40CC-BC36-E655D855D0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2B00F-7A18-405D-BCD0-02B4CDBE5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18FE3-42ED-4A55-B924-255CA9D7E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F4077-2C91-418A-B6FE-D68528E3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8952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F8FB9-A729-49DB-998E-CDB5483F1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AF28A-17AA-4286-A72B-1FD4426E9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141DD-3240-4C3C-9475-17524D065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4BD91-AFDC-4422-812D-3EF9E1F93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F5B399-612F-402F-8849-9BE80BAB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002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4AC2D-6F28-4A27-8BE6-59F0B4709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5163C-0CF9-4D5B-B1E3-94D566CC9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6D263-231B-4F06-9578-D6934B8BE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E7D01-6795-4CCF-A63B-FBADFFE6D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C9FCE-8F59-4574-8358-EB8754B51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5312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DFC9B-7E56-4AF0-A0BC-F700DE215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615C4-7467-4981-AC7F-DABF26B8F3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AF632F-141B-4479-9574-E1E55C473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5A4B3D-01D8-40A2-A057-8684F9078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3ED9FA-E725-42D7-A500-AE1370452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431BF4-5788-4359-8E45-ABC54035F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1824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86FD3-B287-43C1-97F8-BDE5A5538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AD161-8482-4B58-A71A-ACAC95830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672DF5-65C6-40E5-A007-7E0CE6F0E0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74B94D-831B-487F-A38F-3037D082F9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64798-9CB7-41A5-94F3-E641ED6DEF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98CE8B-E675-4C88-8F9C-D672AA230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E36785-F1BA-4AE4-8FD9-5DAF53E2D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1646F7-5D1C-438D-AB07-FDE612037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48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F5DD9-8557-440E-A9A6-8E434CA4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5E2C4B-D0A2-49EC-97F2-D684FC823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0D3A54-80F2-4727-88AF-021AC99AD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C57D2F-4ADE-4026-B9E1-70CF70E65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518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7E6F55-9640-4BF7-999C-52D4FD309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036066-E3FA-4D0B-A4D5-FD7C9050E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105DC-E187-4D40-B7CA-7DA8E9D58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133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4594D-4602-41DB-BF2F-9E3863856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4CBDB-D0CB-440B-99E6-B73104565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018A4-1098-407A-A93E-418A0B463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A83B2B-C96E-4673-A674-B9646DC70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6B220-14C6-49C0-B0E6-1EA14F3A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9314EA-5EDD-4893-8300-1F53069EA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9607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A4C71-49AD-4894-9E57-EB0C0B915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C85670-68CD-4880-BEFB-CB150EBA8E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91CC6B-9466-43DB-B5D2-BEFFDAC27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B95243-0CE7-4566-B784-1F851624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FDCD02-5E3F-47DE-9B78-26F8F3267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68A68F-DE7C-4D42-A9A4-CA4735D62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854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20667A-DC49-44CE-A222-3A2875EB9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3CD1F1-4B4E-4347-917D-163353AA8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924ED-C1A5-4A92-8D01-FBA8EE14ED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E52AA-CC22-47FB-9D5C-BBBD2B7E9526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92FC1-BE7A-4AB0-8C07-2C08916A5A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2E9E5-2515-4EFC-82B1-5E6C223DB3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BCC60-E97C-4A81-A55D-42D06B036B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762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82E5FAC-65B5-4C13-95CF-71B43EEA8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D2F9FC-3280-4EE1-8946-0BB225D7DE9A}"/>
              </a:ext>
            </a:extLst>
          </p:cNvPr>
          <p:cNvSpPr txBox="1"/>
          <p:nvPr/>
        </p:nvSpPr>
        <p:spPr>
          <a:xfrm>
            <a:off x="88776" y="2121762"/>
            <a:ext cx="925941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BC Cabinet &amp; First Nations Leadership Gathering</a:t>
            </a:r>
          </a:p>
          <a:p>
            <a:pPr algn="ctr"/>
            <a:endParaRPr lang="en-US" sz="3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November 30</a:t>
            </a:r>
            <a:r>
              <a:rPr lang="en-US" sz="32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– December 1</a:t>
            </a:r>
            <a:r>
              <a:rPr lang="en-US" sz="32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2021</a:t>
            </a:r>
          </a:p>
          <a:p>
            <a:pPr algn="ctr"/>
            <a:endParaRPr lang="en-US" sz="3200" b="1" spc="-15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CA" sz="4000" b="1" spc="-150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Municipal Affairs</a:t>
            </a:r>
            <a:endParaRPr lang="en-US" sz="4000" b="1" spc="-150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3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27540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EB610CAB-C772-40FD-8BAE-1AFB00252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08"/>
            <a:ext cx="12192000" cy="6775984"/>
          </a:xfrm>
          <a:prstGeom prst="rect">
            <a:avLst/>
          </a:prstGeom>
        </p:spPr>
      </p:pic>
      <p:pic>
        <p:nvPicPr>
          <p:cNvPr id="4" name="Picture 3" descr="Shape&#10;&#10;Description automatically generated with low confidence">
            <a:extLst>
              <a:ext uri="{FF2B5EF4-FFF2-40B4-BE49-F238E27FC236}">
                <a16:creationId xmlns:a16="http://schemas.microsoft.com/office/drawing/2014/main" id="{AB7850B3-2327-4A81-BBC9-10F04C04B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93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11086" y="522514"/>
            <a:ext cx="85082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/>
              <a:t>The Bigger Picture – Fraser Valley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8400" y="1628503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1628503"/>
            <a:ext cx="8003177" cy="3891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Seabird Island First Nation would like to move forward as soon as possible but will also work with other Fraser Valley land code First Nations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Particularly in implementing ticketing and supporting community safety officers, we see the benefit of shared resources with other Fraser Valley First Nations 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Fraser Valley First Nations have systems for alternative justice and diversion but some cases still require access to the RCMP and provincial courts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Some cooperation with regional or municipal governments in the Fraser Valley may be appropriate (</a:t>
            </a:r>
            <a:r>
              <a:rPr lang="en-US" sz="1900" dirty="0" err="1"/>
              <a:t>eg</a:t>
            </a:r>
            <a:r>
              <a:rPr lang="en-US" sz="1900" dirty="0"/>
              <a:t> animal control and building inspectors)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Seabird Island wants to make progress on policing and enforcement as soon as possible, bearing in mind the broader Fraser Valley wide considerations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482196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shape&#10;&#10;Description automatically generated">
            <a:extLst>
              <a:ext uri="{FF2B5EF4-FFF2-40B4-BE49-F238E27FC236}">
                <a16:creationId xmlns:a16="http://schemas.microsoft.com/office/drawing/2014/main" id="{41740A42-6A3E-40A6-869E-4C82561997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5829" cy="6858000"/>
          </a:xfrm>
        </p:spPr>
      </p:pic>
      <p:sp>
        <p:nvSpPr>
          <p:cNvPr id="3" name="TextBox 2"/>
          <p:cNvSpPr txBox="1"/>
          <p:nvPr/>
        </p:nvSpPr>
        <p:spPr>
          <a:xfrm>
            <a:off x="846909" y="1750423"/>
            <a:ext cx="6180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/>
              <a:t>The Bigger Picture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97874" y="2769326"/>
            <a:ext cx="7698377" cy="337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Seabird Island supports the Land Advisory Board’s (LAB) description of an “enforcement crisis” in their appearance before the federal INAN Parliamentary Committee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The LAB is pushing Canada to adopt the INAN Parliamentary Committee’s report on enforcement, including provincial engagement and policing measures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The LAB has called for policing of First Nation laws to be included in federal legislation on First Nation’s policing, as an “essential service”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British Columbia, with its efforts to advance an Indigenous Justice strategy, has an opportunity to be a national leader in working with First Nations to solve the enforcement crisis</a:t>
            </a:r>
          </a:p>
        </p:txBody>
      </p:sp>
    </p:spTree>
    <p:extLst>
      <p:ext uri="{BB962C8B-B14F-4D97-AF65-F5344CB8AC3E}">
        <p14:creationId xmlns:p14="http://schemas.microsoft.com/office/powerpoint/2010/main" val="179916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pc="-150" dirty="0">
                <a:latin typeface="+mn-lt"/>
              </a:rPr>
              <a:t>Policing for Land Code Bands</a:t>
            </a: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8367944" cy="4896543"/>
          </a:xfrm>
        </p:spPr>
        <p:txBody>
          <a:bodyPr>
            <a:normAutofit fontScale="92500" lnSpcReduction="20000"/>
          </a:bodyPr>
          <a:lstStyle/>
          <a:p>
            <a:pPr marL="342900" indent="-342900"/>
            <a:r>
              <a:rPr lang="en-US" sz="2800" dirty="0"/>
              <a:t>Seabird Island First Nation  is one of many First Nations in the Fraser Valley governing reserve lands in accordance with the Framework Agreement on First Nation Land Management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Seabird Island First Nation is working towards a policing agreement with the Upper Fraser Valley  Regional Detachment of the RCMP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This policing agreement is important….. but does not provide for RCMP enforcement of Seabird Island laws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Currently, approximately 20% of the requests directed to Agassiz RCMP come from Seabird Island and </a:t>
            </a:r>
            <a:r>
              <a:rPr lang="en-US" sz="2800" dirty="0" err="1"/>
              <a:t>neighbouring</a:t>
            </a:r>
            <a:r>
              <a:rPr lang="en-US" sz="2800" dirty="0"/>
              <a:t> First Nations (700 to 1000 calls per year)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The RCMP has advised that additional resources would be required for enforcement of Seabird Island laws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52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pc="-150" dirty="0">
                <a:latin typeface="+mn-lt"/>
              </a:rPr>
              <a:t>   Municipal Affairs</a:t>
            </a: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8367944" cy="4896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Seabird Island Road</a:t>
            </a:r>
          </a:p>
          <a:p>
            <a:r>
              <a:rPr lang="en-US" dirty="0"/>
              <a:t>Seabird Island Road is located on reserve land,</a:t>
            </a:r>
            <a:r>
              <a:rPr lang="en-US" i="1" dirty="0"/>
              <a:t> and </a:t>
            </a:r>
            <a:r>
              <a:rPr lang="en-US" dirty="0"/>
              <a:t>this road also provides access to several District of Kent homeowners and farms.  Without this access they would be landlocked.  </a:t>
            </a:r>
          </a:p>
          <a:p>
            <a:r>
              <a:rPr lang="en-US" dirty="0"/>
              <a:t>The bulk of the load is farm-related traffic, including multi-axle milk/feed/silage trucks that are causing roadbed erosion and degradation.</a:t>
            </a:r>
          </a:p>
          <a:p>
            <a:r>
              <a:rPr lang="en-US" dirty="0"/>
              <a:t>The road is in need of capital upgrades and the District needs to pay their share of capital costs and maintenance. </a:t>
            </a:r>
          </a:p>
        </p:txBody>
      </p:sp>
    </p:spTree>
    <p:extLst>
      <p:ext uri="{BB962C8B-B14F-4D97-AF65-F5344CB8AC3E}">
        <p14:creationId xmlns:p14="http://schemas.microsoft.com/office/powerpoint/2010/main" val="3053268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11" y="70086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pc="-150" dirty="0">
                <a:latin typeface="+mn-lt"/>
              </a:rPr>
              <a:t>   Municipal Affairs</a:t>
            </a: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5970563" cy="4896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Seabird Island Road</a:t>
            </a:r>
          </a:p>
          <a:p>
            <a:r>
              <a:rPr lang="en-US" dirty="0"/>
              <a:t>The section between Bear Mountain and the waterways are the areas within the District of Kent. </a:t>
            </a:r>
          </a:p>
          <a:p>
            <a:r>
              <a:rPr lang="en-US" dirty="0"/>
              <a:t>Seabird Island Road has shared access.  </a:t>
            </a:r>
          </a:p>
          <a:p>
            <a:r>
              <a:rPr lang="en-US" dirty="0"/>
              <a:t>Gas taxes are part of the District transfers based on roads within their District.</a:t>
            </a:r>
          </a:p>
          <a:p>
            <a:r>
              <a:rPr lang="en-US" dirty="0"/>
              <a:t>Seabird Island Road needs to be included in this calculation. 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1BB0A13-8BD2-4275-89A9-5DAF4FA9BC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9786805"/>
              </p:ext>
            </p:extLst>
          </p:nvPr>
        </p:nvGraphicFramePr>
        <p:xfrm>
          <a:off x="7222194" y="470020"/>
          <a:ext cx="4969806" cy="6117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4" imgW="5829085" imgH="7543571" progId="Acrobat.Document.DC">
                  <p:embed/>
                </p:oleObj>
              </mc:Choice>
              <mc:Fallback>
                <p:oleObj name="Acrobat Document" r:id="rId4" imgW="5829085" imgH="7543571" progId="Acrobat.Document.DC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1BB0A13-8BD2-4275-89A9-5DAF4FA9BC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22194" y="470020"/>
                        <a:ext cx="4969806" cy="61172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0994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24745-4082-4FCF-B2A0-1F402A1DEF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CB73EF-9F45-4AF0-802E-FE2ABEF1BC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A picture containing funnel chart&#10;&#10;Description automatically generated">
            <a:extLst>
              <a:ext uri="{FF2B5EF4-FFF2-40B4-BE49-F238E27FC236}">
                <a16:creationId xmlns:a16="http://schemas.microsoft.com/office/drawing/2014/main" id="{06E442B0-41A5-4342-B777-CB48150EB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79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CE8C00-38EA-457B-86E0-7B6000615EFD}"/>
              </a:ext>
            </a:extLst>
          </p:cNvPr>
          <p:cNvSpPr txBox="1"/>
          <p:nvPr/>
        </p:nvSpPr>
        <p:spPr>
          <a:xfrm>
            <a:off x="957943" y="2124891"/>
            <a:ext cx="91440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Seabird Island First Nation Policing &amp; Enforcement of Law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792481" y="4101737"/>
            <a:ext cx="9875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/>
              <a:t>BC Cabinet &amp; First Nations Leadership Gathering</a:t>
            </a:r>
          </a:p>
          <a:p>
            <a:pPr algn="ctr"/>
            <a:r>
              <a:rPr lang="en-CA" sz="2800" dirty="0"/>
              <a:t>November 2021</a:t>
            </a:r>
          </a:p>
        </p:txBody>
      </p:sp>
    </p:spTree>
    <p:extLst>
      <p:ext uri="{BB962C8B-B14F-4D97-AF65-F5344CB8AC3E}">
        <p14:creationId xmlns:p14="http://schemas.microsoft.com/office/powerpoint/2010/main" val="1713692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shape&#10;&#10;Description automatically generated">
            <a:extLst>
              <a:ext uri="{FF2B5EF4-FFF2-40B4-BE49-F238E27FC236}">
                <a16:creationId xmlns:a16="http://schemas.microsoft.com/office/drawing/2014/main" id="{41740A42-6A3E-40A6-869E-4C82561997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829" y="-128694"/>
            <a:ext cx="12305829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1F7D61-0AD9-4B99-B443-54ACF106D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444" y="1551488"/>
            <a:ext cx="4482737" cy="862780"/>
          </a:xfrm>
        </p:spPr>
        <p:txBody>
          <a:bodyPr>
            <a:normAutofit/>
          </a:bodyPr>
          <a:lstStyle/>
          <a:p>
            <a:r>
              <a:rPr lang="en-CA" dirty="0">
                <a:latin typeface="+mn-lt"/>
              </a:rPr>
              <a:t>Introduction</a:t>
            </a:r>
            <a:r>
              <a:rPr lang="en-CA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8812" y="1873567"/>
            <a:ext cx="10649243" cy="474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Seabird Island First Nation  is one of many First Nations in the Fraser Valley governing reserve lands in accordance with the Framework Agreement on First Nation Land Management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The Framework Agreement has led to considerable success but there are challenges in enforcing Seabird Island First Nation laws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Seabird Island has a good relationship with the RCMP ………… a much better relationship is possible if there could be agreement for policing Seabird Island laws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With the support of British Columbia, we believe that an effective policing agreement could be implemented in the very near future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28509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EB610CAB-C772-40FD-8BAE-1AFB00252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08"/>
            <a:ext cx="12192000" cy="6775984"/>
          </a:xfrm>
          <a:prstGeom prst="rect">
            <a:avLst/>
          </a:prstGeom>
        </p:spPr>
      </p:pic>
      <p:pic>
        <p:nvPicPr>
          <p:cNvPr id="4" name="Picture 3" descr="Shape&#10;&#10;Description automatically generated with low confidence">
            <a:extLst>
              <a:ext uri="{FF2B5EF4-FFF2-40B4-BE49-F238E27FC236}">
                <a16:creationId xmlns:a16="http://schemas.microsoft.com/office/drawing/2014/main" id="{AB7850B3-2327-4A81-BBC9-10F04C04B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3737"/>
            <a:ext cx="12192000" cy="67693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11086" y="522514"/>
            <a:ext cx="48245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/>
              <a:t>Partnerships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8400" y="1628503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1575581" y="1164269"/>
            <a:ext cx="9040837" cy="474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 err="1"/>
              <a:t>K’omoks</a:t>
            </a:r>
            <a:r>
              <a:rPr lang="en-US" sz="2800" dirty="0"/>
              <a:t> First Nation successfully pursued a private prosecution for trespass contrary to their land code in the Provincial Court of BC…….these are real, enforceable laws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Seabird Island would prefer an agreement with the RCMP (and likely provincial prosecutors), rather than private prosecution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Seabird Island recognizes the need to ensure efficiency and effectiveness, including cost considerations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Presumably, Seabird, British Columbia, and the RCMP all share a desire to avoid complexity, delay and high costs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7075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shape&#10;&#10;Description automatically generated">
            <a:extLst>
              <a:ext uri="{FF2B5EF4-FFF2-40B4-BE49-F238E27FC236}">
                <a16:creationId xmlns:a16="http://schemas.microsoft.com/office/drawing/2014/main" id="{41740A42-6A3E-40A6-869E-4C82561997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18" y="0"/>
            <a:ext cx="12305829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1F7D61-0AD9-4B99-B443-54ACF106D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909" y="1993631"/>
            <a:ext cx="10515600" cy="1325563"/>
          </a:xfrm>
        </p:spPr>
        <p:txBody>
          <a:bodyPr/>
          <a:lstStyle/>
          <a:p>
            <a:endParaRPr lang="en-CA"/>
          </a:p>
        </p:txBody>
      </p:sp>
      <p:pic>
        <p:nvPicPr>
          <p:cNvPr id="4" name="Picture 3" descr="A picture containing chart&#10;&#10;Description automatically generated">
            <a:extLst>
              <a:ext uri="{FF2B5EF4-FFF2-40B4-BE49-F238E27FC236}">
                <a16:creationId xmlns:a16="http://schemas.microsoft.com/office/drawing/2014/main" id="{4E50B42C-64A3-4F4A-89B5-11A9A6696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66"/>
            <a:ext cx="12192000" cy="67548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9303" y="1663337"/>
            <a:ext cx="396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/>
              <a:t>Policing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9164" y="2432778"/>
            <a:ext cx="9820589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Seabird Island First Nation is working towards a policing agreement with the Upper Fraser Valley  Regional Detachment of the RCMP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This policing agreement is important….. but does not provide for RCMP enforcement of Seabird Island laws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Currently, approximately 20% of the requests directed to Agassiz RCMP come from Seabird Island and </a:t>
            </a:r>
            <a:r>
              <a:rPr lang="en-US" sz="2800" dirty="0" err="1"/>
              <a:t>neighbouring</a:t>
            </a:r>
            <a:r>
              <a:rPr lang="en-US" sz="2800" dirty="0"/>
              <a:t> First Nations (700 to 1000 calls per year)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The RCMP has advised that additional resources would be required for enforcement of Seabird Island laws </a:t>
            </a:r>
          </a:p>
        </p:txBody>
      </p:sp>
    </p:spTree>
    <p:extLst>
      <p:ext uri="{BB962C8B-B14F-4D97-AF65-F5344CB8AC3E}">
        <p14:creationId xmlns:p14="http://schemas.microsoft.com/office/powerpoint/2010/main" val="868584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0361B25B-14B1-45A3-B522-119745D77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463"/>
            <a:ext cx="12192000" cy="67879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7017" y="496389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/>
              <a:t>Policing (Cont’d)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75954" y="1515291"/>
            <a:ext cx="7402286" cy="326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dirty="0"/>
              <a:t>As a first step, we wish to discuss with the RCMP (and British Columbia):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dirty="0"/>
              <a:t>which Seabird Island laws require policing – either to lay charges or to assist Seabird Island in keeping the peace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dirty="0"/>
              <a:t>RCMP resources or funding commitments required for effective enforcement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dirty="0"/>
              <a:t>Support and training for Seabird Island personnel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dirty="0"/>
              <a:t>Are there any legal gaps to be fixed……</a:t>
            </a:r>
            <a:r>
              <a:rPr lang="en-US" dirty="0" err="1"/>
              <a:t>eg</a:t>
            </a:r>
            <a:r>
              <a:rPr lang="en-US" dirty="0"/>
              <a:t> liability, authority of RCMP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52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855</Words>
  <Application>Microsoft Office PowerPoint</Application>
  <PresentationFormat>Widescreen</PresentationFormat>
  <Paragraphs>61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Acrobat Document</vt:lpstr>
      <vt:lpstr>PowerPoint Presentation</vt:lpstr>
      <vt:lpstr>Policing for Land Code Bands</vt:lpstr>
      <vt:lpstr>   Municipal Affairs</vt:lpstr>
      <vt:lpstr>   Municipal Affairs</vt:lpstr>
      <vt:lpstr>PowerPoint Presentation</vt:lpstr>
      <vt:lpstr>Introduction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Janice Parsey</dc:creator>
  <cp:lastModifiedBy>Henrie de Boer</cp:lastModifiedBy>
  <cp:revision>3</cp:revision>
  <dcterms:created xsi:type="dcterms:W3CDTF">2021-11-23T23:57:12Z</dcterms:created>
  <dcterms:modified xsi:type="dcterms:W3CDTF">2021-11-25T22:40:14Z</dcterms:modified>
</cp:coreProperties>
</file>